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7" r:id="rId2"/>
    <p:sldId id="258" r:id="rId3"/>
    <p:sldId id="268" r:id="rId4"/>
    <p:sldId id="259" r:id="rId5"/>
    <p:sldId id="263" r:id="rId6"/>
    <p:sldId id="260" r:id="rId7"/>
    <p:sldId id="264" r:id="rId8"/>
    <p:sldId id="265" r:id="rId9"/>
    <p:sldId id="261" r:id="rId10"/>
    <p:sldId id="262" r:id="rId11"/>
    <p:sldId id="270" r:id="rId12"/>
    <p:sldId id="266" r:id="rId13"/>
    <p:sldId id="267" r:id="rId14"/>
    <p:sldId id="269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C56D4-3D18-4B3F-8CF6-A87F77C5763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6BE02-67C6-4F86-940B-A508E1EC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58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99D0-E389-44DB-8C47-ADBE890A924A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A7E86A-CD02-4549-9DA5-1D168FF5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99D0-E389-44DB-8C47-ADBE890A924A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E86A-CD02-4549-9DA5-1D168FF5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99D0-E389-44DB-8C47-ADBE890A924A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E86A-CD02-4549-9DA5-1D168FF5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99D0-E389-44DB-8C47-ADBE890A924A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A7E86A-CD02-4549-9DA5-1D168FF5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99D0-E389-44DB-8C47-ADBE890A924A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E86A-CD02-4549-9DA5-1D168FF5BD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99D0-E389-44DB-8C47-ADBE890A924A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E86A-CD02-4549-9DA5-1D168FF5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99D0-E389-44DB-8C47-ADBE890A924A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A7E86A-CD02-4549-9DA5-1D168FF5BDD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99D0-E389-44DB-8C47-ADBE890A924A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E86A-CD02-4549-9DA5-1D168FF5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99D0-E389-44DB-8C47-ADBE890A924A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E86A-CD02-4549-9DA5-1D168FF5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99D0-E389-44DB-8C47-ADBE890A924A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E86A-CD02-4549-9DA5-1D168FF5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99D0-E389-44DB-8C47-ADBE890A924A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E86A-CD02-4549-9DA5-1D168FF5BDD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7599D0-E389-44DB-8C47-ADBE890A924A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A7E86A-CD02-4549-9DA5-1D168FF5BD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mastitis-control.com/Images/cheese-yogurt-milk.jpg&amp;imgrefurl=http://www.mastitis-control.com/quality-environment.asp&amp;h=350&amp;w=259&amp;sz=15&amp;tbnid=Ua69I2E1_RIJ:&amp;tbnh=116&amp;tbnw=85&amp;hl=en&amp;start=4&amp;prev=/images?q=milk&amp;hl=en&amp;lr=" TargetMode="External"/><Relationship Id="rId2" Type="http://schemas.openxmlformats.org/officeDocument/2006/relationships/hyperlink" Target="http://images.google.com/imgres?imgurl=http://wellness.ndsu.nodak.edu/education/trivia/01_salt.jpg&amp;imgrefurl=http://wellness.ndsu.nodak.edu/education/trivia.shtml&amp;h=172&amp;w=147&amp;sz=4&amp;tbnid=p2dU--MQRScJ:&amp;tbnh=94&amp;tbnw=80&amp;hl=en&amp;start=8&amp;prev=/images?q=table+salt&amp;hl=en&amp;lr=&amp;sa=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images.google.com/imgres?imgurl=http://sadaf.com/store/media/17_1700.jpg&amp;imgrefurl=http://sadaf.com/store/product163.html&amp;h=360&amp;w=204&amp;sz=25&amp;tbnid=K9flCMPaI4EJ:&amp;tbnh=117&amp;tbnw=66&amp;hl=en&amp;start=43&amp;prev=/images?q=table+salt&amp;start=40&amp;hl=en&amp;lr=&amp;sa=N" TargetMode="Externa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google.com/imgres?imgurl=http://www.alkalima.com/images/citrus%20fruit.gif&amp;imgrefurl=http://www.alkalima.com/article.php?id=0601_starvation&amp;h=302&amp;w=214&amp;sz=19&amp;tbnid=Q4LoscubJ7YJ:&amp;tbnh=112&amp;tbnw=79&amp;hl=en&amp;start=1&amp;prev=/images?q=citrus+fruit&amp;hl=en&amp;lr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images.google.com/imgres?imgurl=http://www.drpbody.com/images/breadcerealricepasta.gif&amp;imgrefurl=http://www.drpbody.com/Breads_ex.html&amp;h=435&amp;w=413&amp;sz=29&amp;tbnid=owdxhTNTCvAJ:&amp;tbnh=123&amp;tbnw=116&amp;hl=en&amp;start=1&amp;prev=/images?q=bread+and+cereal&amp;hl=en&amp;lr=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taff\Local%20Settings\Temporary%20Internet%20Files\Content.IE5\DK7CEVP0\MS900388447%5b1%5d.wav" TargetMode="Externa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electrolyte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Sodium</a:t>
            </a:r>
          </a:p>
          <a:p>
            <a:endParaRPr lang="en-US" dirty="0" smtClean="0"/>
          </a:p>
          <a:p>
            <a:r>
              <a:rPr lang="en-US" dirty="0" smtClean="0"/>
              <a:t>Potassium</a:t>
            </a:r>
          </a:p>
          <a:p>
            <a:endParaRPr lang="en-US" dirty="0" smtClean="0"/>
          </a:p>
          <a:p>
            <a:r>
              <a:rPr lang="en-US" dirty="0" smtClean="0"/>
              <a:t>Chloride</a:t>
            </a:r>
          </a:p>
          <a:p>
            <a:endParaRPr lang="en-US" dirty="0"/>
          </a:p>
        </p:txBody>
      </p:sp>
      <p:pic>
        <p:nvPicPr>
          <p:cNvPr id="6" name="Picture 5" descr="bro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382" y="1719831"/>
            <a:ext cx="2114550" cy="1400175"/>
          </a:xfrm>
          <a:prstGeom prst="rect">
            <a:avLst/>
          </a:prstGeom>
        </p:spPr>
      </p:pic>
      <p:pic>
        <p:nvPicPr>
          <p:cNvPr id="7" name="Picture 6" descr="sa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3337" y="1756225"/>
            <a:ext cx="1895475" cy="1409700"/>
          </a:xfrm>
          <a:prstGeom prst="rect">
            <a:avLst/>
          </a:prstGeom>
        </p:spPr>
      </p:pic>
      <p:pic>
        <p:nvPicPr>
          <p:cNvPr id="8" name="Picture 7" descr="spina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0582" y="3259469"/>
            <a:ext cx="1914525" cy="1419225"/>
          </a:xfrm>
          <a:prstGeom prst="rect">
            <a:avLst/>
          </a:prstGeom>
        </p:spPr>
      </p:pic>
      <p:pic>
        <p:nvPicPr>
          <p:cNvPr id="9" name="Picture 8" descr="pota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2637" y="3276600"/>
            <a:ext cx="1990725" cy="1457325"/>
          </a:xfrm>
          <a:prstGeom prst="rect">
            <a:avLst/>
          </a:prstGeom>
        </p:spPr>
      </p:pic>
      <p:pic>
        <p:nvPicPr>
          <p:cNvPr id="10" name="Picture 9" descr="toma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4876800"/>
            <a:ext cx="1752600" cy="1415942"/>
          </a:xfrm>
          <a:prstGeom prst="rect">
            <a:avLst/>
          </a:prstGeom>
        </p:spPr>
      </p:pic>
      <p:pic>
        <p:nvPicPr>
          <p:cNvPr id="11" name="Picture 10" descr="lettu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4894714"/>
            <a:ext cx="1752600" cy="1398028"/>
          </a:xfrm>
          <a:prstGeom prst="rect">
            <a:avLst/>
          </a:prstGeom>
        </p:spPr>
      </p:pic>
      <p:pic>
        <p:nvPicPr>
          <p:cNvPr id="12" name="Picture 11" descr="cele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920" y="4894714"/>
            <a:ext cx="9620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minerals &amp; their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Potassium</a:t>
            </a:r>
            <a:r>
              <a:rPr lang="en-US" dirty="0" smtClean="0"/>
              <a:t> – regulates the heartbeat</a:t>
            </a:r>
          </a:p>
          <a:p>
            <a:endParaRPr lang="en-US" dirty="0" smtClean="0"/>
          </a:p>
          <a:p>
            <a:r>
              <a:rPr lang="en-US" b="1" dirty="0" smtClean="0"/>
              <a:t>Sodium</a:t>
            </a:r>
            <a:r>
              <a:rPr lang="en-US" dirty="0" smtClean="0"/>
              <a:t> – maintains balance for water flow in and out of cells</a:t>
            </a:r>
          </a:p>
          <a:p>
            <a:endParaRPr lang="en-US" dirty="0" smtClean="0"/>
          </a:p>
          <a:p>
            <a:r>
              <a:rPr lang="en-US" b="1" dirty="0" smtClean="0"/>
              <a:t>Zinc</a:t>
            </a:r>
            <a:r>
              <a:rPr lang="en-US" dirty="0" smtClean="0"/>
              <a:t> – part of an enzyme involved in –acid-base balance, liver functions, digestion, and bone maintenance</a:t>
            </a:r>
          </a:p>
          <a:p>
            <a:endParaRPr lang="en-US" dirty="0" smtClean="0"/>
          </a:p>
          <a:p>
            <a:r>
              <a:rPr lang="en-US" b="1" dirty="0" smtClean="0"/>
              <a:t>Fluorine</a:t>
            </a:r>
            <a:r>
              <a:rPr lang="en-US" dirty="0" smtClean="0"/>
              <a:t> – produced tooth structure that resists acids, prevents tooth decay</a:t>
            </a:r>
          </a:p>
          <a:p>
            <a:endParaRPr lang="en-US" dirty="0" smtClean="0"/>
          </a:p>
          <a:p>
            <a:r>
              <a:rPr lang="en-US" b="1" dirty="0" smtClean="0"/>
              <a:t>Copper</a:t>
            </a:r>
            <a:r>
              <a:rPr lang="en-US" dirty="0" smtClean="0"/>
              <a:t> – used in breathing, energy release, productions f red blood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b="1" smtClean="0"/>
              <a:t>Mineral Food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724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Calcium</a:t>
            </a:r>
            <a:r>
              <a:rPr lang="en-US" sz="3200" dirty="0"/>
              <a:t> -  milk and milk products, egg yolks, </a:t>
            </a:r>
            <a:endParaRPr lang="en-US" sz="3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3200" dirty="0" smtClean="0"/>
              <a:t>green </a:t>
            </a:r>
            <a:r>
              <a:rPr lang="en-US" sz="3200" dirty="0"/>
              <a:t>leafy vegetables, fish eaten with bones</a:t>
            </a:r>
          </a:p>
          <a:p>
            <a:pPr>
              <a:lnSpc>
                <a:spcPct val="90000"/>
              </a:lnSpc>
              <a:buNone/>
            </a:pPr>
            <a:endParaRPr lang="en-US" sz="1100" dirty="0"/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Phosphorus</a:t>
            </a:r>
            <a:r>
              <a:rPr lang="en-US" sz="3200" dirty="0"/>
              <a:t> -  milk and milk products, fish, poultry, legumes, whole grain breads and cereals</a:t>
            </a:r>
          </a:p>
          <a:p>
            <a:pPr>
              <a:lnSpc>
                <a:spcPct val="90000"/>
              </a:lnSpc>
              <a:buNone/>
            </a:pPr>
            <a:endParaRPr lang="en-US" sz="1100" dirty="0"/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Magnesium</a:t>
            </a:r>
            <a:r>
              <a:rPr lang="en-US" sz="3200" dirty="0"/>
              <a:t> -  organ meats, whole grain cereals and breads, nuts, legumes, green leafy vegetables, milk and egg yolks</a:t>
            </a:r>
          </a:p>
          <a:p>
            <a:pPr>
              <a:lnSpc>
                <a:spcPct val="90000"/>
              </a:lnSpc>
              <a:buNone/>
            </a:pPr>
            <a:endParaRPr lang="en-US" sz="1100" dirty="0"/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Sodium </a:t>
            </a:r>
            <a:r>
              <a:rPr lang="en-US" sz="3200" dirty="0"/>
              <a:t>-  found in most foods, table salt, </a:t>
            </a:r>
            <a:endParaRPr lang="en-US" sz="3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 smtClean="0"/>
              <a:t>    baking </a:t>
            </a:r>
            <a:r>
              <a:rPr lang="en-US" sz="3200" dirty="0"/>
              <a:t>powder, baking soda, cheese, processed </a:t>
            </a:r>
            <a:endParaRPr lang="en-US" sz="3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 smtClean="0"/>
              <a:t>    foods</a:t>
            </a:r>
            <a:endParaRPr lang="en-US" sz="3200" dirty="0"/>
          </a:p>
          <a:p>
            <a:pPr>
              <a:lnSpc>
                <a:spcPct val="90000"/>
              </a:lnSpc>
              <a:buNone/>
            </a:pPr>
            <a:endParaRPr lang="en-US" sz="1100" dirty="0"/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Chlorine</a:t>
            </a:r>
            <a:r>
              <a:rPr lang="en-US" sz="3200" dirty="0"/>
              <a:t> -  found in most foods, table salt</a:t>
            </a:r>
            <a:r>
              <a:rPr lang="en-US" sz="3200" dirty="0">
                <a:solidFill>
                  <a:srgbClr val="000000"/>
                </a:solidFill>
                <a:cs typeface="Arial" charset="0"/>
                <a:hlinkClick r:id="rId2"/>
              </a:rPr>
              <a:t>   </a:t>
            </a:r>
            <a:endParaRPr lang="en-US" sz="3200" dirty="0">
              <a:solidFill>
                <a:srgbClr val="000000"/>
              </a:solidFill>
              <a:cs typeface="Arial" charset="0"/>
            </a:endParaRPr>
          </a:p>
          <a:p>
            <a:endParaRPr lang="en-US" dirty="0"/>
          </a:p>
        </p:txBody>
      </p:sp>
      <p:pic>
        <p:nvPicPr>
          <p:cNvPr id="5" name="Picture 5" descr="http://images.google.com/images?q=tbn:Ua69I2E1_RIJ:www.mastitis-control.com/Images/cheese-yogurt-mil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52" y="1187648"/>
            <a:ext cx="916462" cy="125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images.google.com/images?q=tbn:K9flCMPaI4EJ:sadaf.com/store/media/17_170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51" y="4648200"/>
            <a:ext cx="7540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Mineral Food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Potassium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 -  fish, meat, bananas, citrus </a:t>
            </a:r>
            <a:endParaRPr lang="en-US" sz="320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000000"/>
                </a:solidFill>
                <a:cs typeface="Arial" charset="0"/>
              </a:rPr>
              <a:t>    fruit and 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milk</a:t>
            </a:r>
          </a:p>
          <a:p>
            <a:pPr>
              <a:lnSpc>
                <a:spcPct val="90000"/>
              </a:lnSpc>
              <a:buNone/>
            </a:pPr>
            <a:endParaRPr lang="en-US" sz="110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0000"/>
              </a:lnSpc>
              <a:buNone/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Iodine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 (trace mineral) -  saltwater seafood, </a:t>
            </a:r>
            <a:endParaRPr lang="en-US" sz="320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000000"/>
                </a:solidFill>
                <a:cs typeface="Arial" charset="0"/>
              </a:rPr>
              <a:t>    iodized 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salt, most foods of animal origin</a:t>
            </a:r>
          </a:p>
          <a:p>
            <a:pPr>
              <a:lnSpc>
                <a:spcPct val="90000"/>
              </a:lnSpc>
              <a:buNone/>
            </a:pPr>
            <a:endParaRPr lang="en-US" sz="110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0000"/>
              </a:lnSpc>
              <a:buNone/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Zinc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 (trace mineral) -  seafood, meat, </a:t>
            </a:r>
            <a:endParaRPr lang="en-US" sz="320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sz="3200" dirty="0" smtClean="0">
                <a:solidFill>
                  <a:srgbClr val="000000"/>
                </a:solidFill>
                <a:cs typeface="Arial" charset="0"/>
              </a:rPr>
              <a:t>eggs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, poultry, milk, and whole grains</a:t>
            </a:r>
          </a:p>
          <a:p>
            <a:pPr>
              <a:lnSpc>
                <a:spcPct val="90000"/>
              </a:lnSpc>
              <a:buNone/>
            </a:pPr>
            <a:endParaRPr lang="en-US" sz="110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0000"/>
              </a:lnSpc>
              <a:buNone/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Iron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 (trace mineral) -  liver, kidney, heart, </a:t>
            </a:r>
            <a:endParaRPr lang="en-US" sz="320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000000"/>
                </a:solidFill>
                <a:cs typeface="Arial" charset="0"/>
              </a:rPr>
              <a:t>    lean 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meats, egg yolks, nuts, dried fruits, </a:t>
            </a:r>
            <a:endParaRPr lang="en-US" sz="320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000000"/>
                </a:solidFill>
                <a:cs typeface="Arial" charset="0"/>
              </a:rPr>
              <a:t>    whole 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grain and enriched breads and cereals, </a:t>
            </a:r>
            <a:endParaRPr lang="en-US" sz="320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000000"/>
                </a:solidFill>
                <a:cs typeface="Arial" charset="0"/>
              </a:rPr>
              <a:t>    legumes</a:t>
            </a:r>
            <a:endParaRPr lang="en-US" sz="3200" dirty="0">
              <a:solidFill>
                <a:srgbClr val="000000"/>
              </a:solidFill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Picture 1031" descr="http://images.google.com/images?q=tbn:Q4LoscubJ7YJ:www.alkalima.com/images/citrus%2520fruit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88" y="1219200"/>
            <a:ext cx="11842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3" descr="http://images.google.com/images?q=tbn:owdxhTNTCvAJ:www.drpbody.com/images/breadcerealricepasta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3800"/>
            <a:ext cx="1866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5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do not improve athletic performance.</a:t>
            </a:r>
          </a:p>
          <a:p>
            <a:r>
              <a:rPr lang="en-US" dirty="0" smtClean="0"/>
              <a:t>Most people will not need a supplement if they eat properly.</a:t>
            </a:r>
          </a:p>
          <a:p>
            <a:r>
              <a:rPr lang="en-US" dirty="0" smtClean="0"/>
              <a:t>Not all supplements are regulated by the FDA so they may not be safe.</a:t>
            </a:r>
          </a:p>
          <a:p>
            <a:r>
              <a:rPr lang="en-US" dirty="0" smtClean="0"/>
              <a:t>Popeye ate spinach because </a:t>
            </a:r>
          </a:p>
          <a:p>
            <a:pPr marL="0" indent="0">
              <a:buNone/>
            </a:pPr>
            <a:r>
              <a:rPr lang="en-US" dirty="0" smtClean="0"/>
              <a:t>    it is a good source of iron.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14633"/>
            <a:ext cx="2024063" cy="26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Can our bodies produce minerals?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83" y="1551296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NO!  We have to get them </a:t>
            </a:r>
          </a:p>
          <a:p>
            <a:pPr marL="0" indent="0">
              <a:buNone/>
            </a:pPr>
            <a:r>
              <a:rPr lang="en-US" sz="4000" dirty="0" smtClean="0"/>
              <a:t>   through eating food that </a:t>
            </a:r>
          </a:p>
          <a:p>
            <a:pPr marL="0" indent="0">
              <a:buNone/>
            </a:pPr>
            <a:r>
              <a:rPr lang="en-US" sz="4000" dirty="0" smtClean="0"/>
              <a:t>   contains them!</a:t>
            </a:r>
          </a:p>
          <a:p>
            <a:r>
              <a:rPr lang="en-US" sz="4000" dirty="0" smtClean="0"/>
              <a:t>Most minerals become part of the body, i.e. bones and teeth.  </a:t>
            </a:r>
          </a:p>
          <a:p>
            <a:r>
              <a:rPr lang="en-US" sz="4000" dirty="0" smtClean="0"/>
              <a:t>Others are used to make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substances that the body needs.  </a:t>
            </a:r>
          </a:p>
          <a:p>
            <a:endParaRPr lang="en-US" dirty="0"/>
          </a:p>
        </p:txBody>
      </p:sp>
      <p:pic>
        <p:nvPicPr>
          <p:cNvPr id="1026" name="Picture 2" descr="C:\Documents and Settings\staff\Local Settings\Temporary Internet Files\Content.IE5\DK7CEVP0\MC9000129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8976" y="1600200"/>
            <a:ext cx="1860804" cy="1611173"/>
          </a:xfrm>
          <a:prstGeom prst="rect">
            <a:avLst/>
          </a:prstGeom>
          <a:noFill/>
        </p:spPr>
      </p:pic>
      <p:pic>
        <p:nvPicPr>
          <p:cNvPr id="4" name="MS900388447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24800" y="1874293"/>
            <a:ext cx="304800" cy="304800"/>
          </a:xfrm>
          <a:prstGeom prst="rect">
            <a:avLst/>
          </a:prstGeom>
        </p:spPr>
      </p:pic>
      <p:pic>
        <p:nvPicPr>
          <p:cNvPr id="1027" name="Picture 3" descr="C:\Documents and Settings\staff\Local Settings\Temporary Internet Files\Content.IE5\1L0FITR7\MC90005335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5319" y="4290514"/>
            <a:ext cx="1372539" cy="1957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Minerals do not provide energy but are essential because they regulate body chemistry and body functions.</a:t>
            </a:r>
          </a:p>
          <a:p>
            <a:r>
              <a:rPr lang="en-US" dirty="0" smtClean="0"/>
              <a:t>There are about 60 different minerals that make up about 4% of our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What are macro minerals?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Minerals needed in larger quantities in our bodies:</a:t>
            </a:r>
          </a:p>
          <a:p>
            <a:r>
              <a:rPr lang="en-US" sz="4000" dirty="0" smtClean="0"/>
              <a:t>Sodium</a:t>
            </a:r>
          </a:p>
          <a:p>
            <a:r>
              <a:rPr lang="en-US" sz="4000" dirty="0" smtClean="0"/>
              <a:t>Calcium</a:t>
            </a:r>
          </a:p>
          <a:p>
            <a:r>
              <a:rPr lang="en-US" sz="4000" dirty="0" smtClean="0"/>
              <a:t>Phosphorus</a:t>
            </a:r>
          </a:p>
          <a:p>
            <a:r>
              <a:rPr lang="en-US" sz="4000" dirty="0" smtClean="0"/>
              <a:t>Potassium</a:t>
            </a:r>
          </a:p>
          <a:p>
            <a:r>
              <a:rPr lang="en-US" sz="4000" dirty="0" smtClean="0"/>
              <a:t>Magnesium</a:t>
            </a:r>
          </a:p>
        </p:txBody>
      </p:sp>
      <p:pic>
        <p:nvPicPr>
          <p:cNvPr id="2050" name="Picture 2" descr="C:\Documents and Settings\staff\Local Settings\Temporary Internet Files\Content.IE5\5GDY4SH3\MP9004486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0"/>
            <a:ext cx="3733800" cy="2412676"/>
          </a:xfrm>
          <a:prstGeom prst="rect">
            <a:avLst/>
          </a:prstGeom>
          <a:noFill/>
        </p:spPr>
      </p:pic>
      <p:pic>
        <p:nvPicPr>
          <p:cNvPr id="2054" name="Picture 6" descr="C:\Documents and Settings\staff\Local Settings\Temporary Internet Files\Content.IE5\7UOKPO50\MC9004129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0449" y="4953000"/>
            <a:ext cx="3173551" cy="1765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Calcium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Osteoporosis</a:t>
            </a:r>
            <a:endParaRPr lang="en-US" dirty="0"/>
          </a:p>
        </p:txBody>
      </p:sp>
      <p:pic>
        <p:nvPicPr>
          <p:cNvPr id="4" name="Picture 5" descr="Normal vs. osteoporotic bone. - Click to enlarge in new window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4572000" cy="369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[SlideShow]"/>
          <p:cNvPicPr>
            <a:picLocks noChangeAspect="1" noChangeArrowheads="1"/>
          </p:cNvPicPr>
          <p:nvPr/>
        </p:nvPicPr>
        <p:blipFill>
          <a:blip r:embed="rId3" cstate="print"/>
          <a:srcRect l="40245" t="17123" r="10365" b="4593"/>
          <a:stretch>
            <a:fillRect/>
          </a:stretch>
        </p:blipFill>
        <p:spPr bwMode="auto">
          <a:xfrm>
            <a:off x="5029200" y="1828800"/>
            <a:ext cx="3915094" cy="46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3. What are trace minerals?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434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Minerals needed in less amounts in the body, but just as important as macro minerals in function.</a:t>
            </a:r>
          </a:p>
          <a:p>
            <a:r>
              <a:rPr lang="en-US" sz="2800" dirty="0" smtClean="0"/>
              <a:t>Iron</a:t>
            </a:r>
          </a:p>
          <a:p>
            <a:r>
              <a:rPr lang="en-US" sz="2800" dirty="0" smtClean="0"/>
              <a:t> Iodine</a:t>
            </a:r>
          </a:p>
          <a:p>
            <a:r>
              <a:rPr lang="en-US" sz="2800" dirty="0" smtClean="0"/>
              <a:t> Fluoride</a:t>
            </a:r>
          </a:p>
          <a:p>
            <a:r>
              <a:rPr lang="en-US" sz="2800" dirty="0" smtClean="0"/>
              <a:t> Zinc</a:t>
            </a:r>
          </a:p>
          <a:p>
            <a:r>
              <a:rPr lang="en-US" sz="2800" dirty="0" smtClean="0"/>
              <a:t>Copper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81400"/>
            <a:ext cx="29051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3200"/>
            <a:ext cx="17335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19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257800"/>
            <a:ext cx="1809750" cy="141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5410200"/>
            <a:ext cx="1919288" cy="12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438400"/>
            <a:ext cx="142626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oco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5257800"/>
            <a:ext cx="1400175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Deficiency</a:t>
            </a:r>
            <a:endParaRPr lang="en-US" dirty="0"/>
          </a:p>
        </p:txBody>
      </p:sp>
      <p:pic>
        <p:nvPicPr>
          <p:cNvPr id="4" name="Content Placeholder 3" descr="Symptoms_of_anem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02936" y="1371600"/>
            <a:ext cx="5354868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914400"/>
          </a:xfrm>
        </p:spPr>
        <p:txBody>
          <a:bodyPr/>
          <a:lstStyle/>
          <a:p>
            <a:r>
              <a:rPr lang="en-US" sz="3600" dirty="0" smtClean="0"/>
              <a:t>Iodine Deficiency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733800" cy="4617240"/>
          </a:xfrm>
        </p:spPr>
        <p:txBody>
          <a:bodyPr/>
          <a:lstStyle/>
          <a:p>
            <a:r>
              <a:rPr lang="en-US" dirty="0" smtClean="0"/>
              <a:t>Goiter: visible lump in the neck</a:t>
            </a:r>
            <a:endParaRPr lang="en-US" dirty="0"/>
          </a:p>
        </p:txBody>
      </p:sp>
      <p:pic>
        <p:nvPicPr>
          <p:cNvPr id="4" name="Picture 4" descr="goit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80000" y="1"/>
            <a:ext cx="446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Electrolytes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772400" cy="4572000"/>
          </a:xfrm>
        </p:spPr>
        <p:txBody>
          <a:bodyPr/>
          <a:lstStyle/>
          <a:p>
            <a:r>
              <a:rPr lang="en-US" dirty="0" smtClean="0"/>
              <a:t>Minerals that help maintain the fluid balance in the body, help maintain the heartbeat, help muscle and nerve action.  </a:t>
            </a:r>
          </a:p>
          <a:p>
            <a:r>
              <a:rPr lang="en-US" dirty="0" smtClean="0"/>
              <a:t>Electrolytes easily become imbalanced in cases of dehydration, illness and diarrhea.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14800"/>
            <a:ext cx="3281061" cy="262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529137"/>
            <a:ext cx="1138539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91000"/>
            <a:ext cx="2362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</TotalTime>
  <Words>498</Words>
  <Application>Microsoft Office PowerPoint</Application>
  <PresentationFormat>On-screen Show (4:3)</PresentationFormat>
  <Paragraphs>85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minerals</vt:lpstr>
      <vt:lpstr>1. Can our bodies produce minerals?</vt:lpstr>
      <vt:lpstr>About minerals</vt:lpstr>
      <vt:lpstr>2. What are macro minerals?</vt:lpstr>
      <vt:lpstr>Calcium Deficiency</vt:lpstr>
      <vt:lpstr>3. What are trace minerals?</vt:lpstr>
      <vt:lpstr>Iron Deficiency</vt:lpstr>
      <vt:lpstr>Iodine Deficiency</vt:lpstr>
      <vt:lpstr>Electrolytes</vt:lpstr>
      <vt:lpstr>The electrolyte minerals</vt:lpstr>
      <vt:lpstr>Other minerals &amp; their functions</vt:lpstr>
      <vt:lpstr>Mineral Food Sources</vt:lpstr>
      <vt:lpstr>Mineral Food Sources</vt:lpstr>
      <vt:lpstr>More about minerals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</dc:title>
  <dc:creator>STAFF</dc:creator>
  <cp:lastModifiedBy>Christina Bowen</cp:lastModifiedBy>
  <cp:revision>19</cp:revision>
  <cp:lastPrinted>2013-10-16T13:48:13Z</cp:lastPrinted>
  <dcterms:created xsi:type="dcterms:W3CDTF">2013-02-28T22:14:55Z</dcterms:created>
  <dcterms:modified xsi:type="dcterms:W3CDTF">2015-12-01T19:49:52Z</dcterms:modified>
</cp:coreProperties>
</file>