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90514-EC61-4771-8096-705271E67BF1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65931A-EC16-49B7-93E2-3A9BF0CB024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Chpt</a:t>
            </a:r>
            <a:r>
              <a:rPr lang="en-US" dirty="0" smtClean="0"/>
              <a:t> 9</a:t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Intellectual Development</a:t>
            </a:r>
          </a:p>
          <a:p>
            <a:r>
              <a:rPr lang="en-US" dirty="0" smtClean="0"/>
              <a:t>In</a:t>
            </a:r>
          </a:p>
          <a:p>
            <a:r>
              <a:rPr lang="en-US" dirty="0" smtClean="0"/>
              <a:t>Infants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of the Brain p281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Spinal Cord</a:t>
            </a:r>
          </a:p>
          <a:p>
            <a:r>
              <a:rPr lang="en-US" dirty="0" smtClean="0"/>
              <a:t>Transmits info from the body to the brain </a:t>
            </a:r>
          </a:p>
          <a:p>
            <a:r>
              <a:rPr lang="en-US" dirty="0" smtClean="0"/>
              <a:t>Transmits info from brain to body</a:t>
            </a:r>
          </a:p>
          <a:p>
            <a:r>
              <a:rPr lang="en-US" dirty="0" smtClean="0"/>
              <a:t>Coordinates activities of the left and right sides of the body</a:t>
            </a:r>
          </a:p>
          <a:p>
            <a:r>
              <a:rPr lang="en-US" dirty="0" smtClean="0"/>
              <a:t>Controls simple reflexes that don’t involve the brain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of the Brain p281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 Stem</a:t>
            </a:r>
          </a:p>
          <a:p>
            <a:r>
              <a:rPr lang="en-US" dirty="0" smtClean="0"/>
              <a:t>Controls involuntary activities</a:t>
            </a:r>
          </a:p>
          <a:p>
            <a:pPr lvl="1"/>
            <a:r>
              <a:rPr lang="en-US" dirty="0" smtClean="0"/>
              <a:t>Breathing</a:t>
            </a:r>
          </a:p>
          <a:p>
            <a:pPr lvl="1"/>
            <a:r>
              <a:rPr lang="en-US" dirty="0" smtClean="0"/>
              <a:t>Heart rate </a:t>
            </a:r>
          </a:p>
          <a:p>
            <a:pPr lvl="1"/>
            <a:r>
              <a:rPr lang="en-US" dirty="0" smtClean="0"/>
              <a:t>Blood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of the Brain p281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Pituitary Gland</a:t>
            </a:r>
          </a:p>
          <a:p>
            <a:r>
              <a:rPr lang="en-US" dirty="0" smtClean="0"/>
              <a:t>Secretes hormones that regulate:</a:t>
            </a:r>
          </a:p>
          <a:p>
            <a:pPr lvl="1"/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Metabolism</a:t>
            </a:r>
          </a:p>
          <a:p>
            <a:pPr lvl="1"/>
            <a:r>
              <a:rPr lang="en-US" dirty="0" smtClean="0"/>
              <a:t>Sexual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the Brain Works p282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Neurons</a:t>
            </a:r>
            <a:r>
              <a:rPr lang="en-US" dirty="0" smtClean="0"/>
              <a:t> – nerve cells in the brain</a:t>
            </a:r>
          </a:p>
          <a:p>
            <a:r>
              <a:rPr lang="en-US" dirty="0" smtClean="0"/>
              <a:t>You are born with millions of neurons.</a:t>
            </a:r>
          </a:p>
          <a:p>
            <a:r>
              <a:rPr lang="en-US" dirty="0" smtClean="0"/>
              <a:t>You are born with all that you will ever have – none are added during life.</a:t>
            </a:r>
          </a:p>
          <a:p>
            <a:r>
              <a:rPr lang="en-US" dirty="0" smtClean="0"/>
              <a:t>Connected by axons and dendrites</a:t>
            </a:r>
          </a:p>
          <a:p>
            <a:endParaRPr lang="en-US" dirty="0"/>
          </a:p>
          <a:p>
            <a:pPr>
              <a:buNone/>
            </a:pPr>
            <a:r>
              <a:rPr lang="en-US" b="1" dirty="0" smtClean="0"/>
              <a:t>Axons</a:t>
            </a:r>
            <a:r>
              <a:rPr lang="en-US" dirty="0" smtClean="0"/>
              <a:t> = arms of neurons that transmits information</a:t>
            </a:r>
          </a:p>
          <a:p>
            <a:r>
              <a:rPr lang="en-US" dirty="0" smtClean="0"/>
              <a:t>Coated with myelin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the Brain Works p282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Myelin</a:t>
            </a:r>
            <a:r>
              <a:rPr lang="en-US" dirty="0" smtClean="0"/>
              <a:t> = waxy protein substance that helps transmit the info </a:t>
            </a:r>
          </a:p>
          <a:p>
            <a:pPr>
              <a:buNone/>
            </a:pPr>
            <a:r>
              <a:rPr lang="en-US" b="1" dirty="0" smtClean="0"/>
              <a:t>Dendrites</a:t>
            </a:r>
            <a:r>
              <a:rPr lang="en-US" dirty="0" smtClean="0"/>
              <a:t> = arms of neurons that receive information from the axons.</a:t>
            </a:r>
          </a:p>
          <a:p>
            <a:r>
              <a:rPr lang="en-US" dirty="0" smtClean="0"/>
              <a:t>They are like branches reaching out toward each other but never touch.</a:t>
            </a:r>
          </a:p>
          <a:p>
            <a:pPr>
              <a:buNone/>
            </a:pPr>
            <a:r>
              <a:rPr lang="en-US" b="1" dirty="0" smtClean="0"/>
              <a:t>Synapses</a:t>
            </a:r>
            <a:r>
              <a:rPr lang="en-US" dirty="0" smtClean="0"/>
              <a:t> = space /gap between dendrites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the Brain Works p282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Neurotransmitters </a:t>
            </a:r>
            <a:r>
              <a:rPr lang="en-US" dirty="0" smtClean="0"/>
              <a:t>= chemicals released by the axon to the dendrites</a:t>
            </a:r>
          </a:p>
          <a:p>
            <a:r>
              <a:rPr lang="en-US" dirty="0" smtClean="0"/>
              <a:t>The chemicals look for a dendrite to connect with but can only attach to ones with the right kind of receptors.</a:t>
            </a:r>
          </a:p>
          <a:p>
            <a:r>
              <a:rPr lang="en-US" dirty="0" smtClean="0"/>
              <a:t>The more times the same axon and dendrite connect, the stronger the connection – can send and receive messages faster.</a:t>
            </a:r>
          </a:p>
          <a:p>
            <a:pPr lvl="1"/>
            <a:r>
              <a:rPr lang="en-US" dirty="0" smtClean="0"/>
              <a:t>This is the reason repeated sensory input is important.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the Brain Works p282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Connections in an infant’s brain are increased by a stimulating environment or decreased by a lack of stimulation. </a:t>
            </a:r>
          </a:p>
          <a:p>
            <a:r>
              <a:rPr lang="en-US" dirty="0" smtClean="0"/>
              <a:t>This can be a 25% change in either direction.</a:t>
            </a:r>
          </a:p>
          <a:p>
            <a:r>
              <a:rPr lang="en-US" dirty="0" smtClean="0"/>
              <a:t>Babies love visual stimulation and prefer high contrast images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the Brain p284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more dendrites that grow, the more links that develop, and the more neural pathways that grow</a:t>
            </a:r>
          </a:p>
          <a:p>
            <a:r>
              <a:rPr lang="en-US" dirty="0" smtClean="0"/>
              <a:t>The more links / neural pathways, the more brain power</a:t>
            </a:r>
          </a:p>
          <a:p>
            <a:r>
              <a:rPr lang="en-US" dirty="0" smtClean="0"/>
              <a:t>The more brain power, the more it can do and the more flexible it becomes</a:t>
            </a:r>
          </a:p>
          <a:p>
            <a:r>
              <a:rPr lang="en-US" dirty="0" smtClean="0"/>
              <a:t>Ex:  The more roads there are, the more places you can go and the more choices you can make.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the Brain p284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increase in connections is the result of sensory input</a:t>
            </a:r>
          </a:p>
          <a:p>
            <a:r>
              <a:rPr lang="en-US" dirty="0" smtClean="0"/>
              <a:t>The more interaction the more complex the brain’s “wiring” becomes.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the Brain Becomes Organized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child’s brain is organized in a unique way based on their experiences.</a:t>
            </a:r>
          </a:p>
          <a:p>
            <a:r>
              <a:rPr lang="en-US" dirty="0" smtClean="0"/>
              <a:t>As connections grow, a group of neurons link together and become systems of nerve cells that control an action or thinking.</a:t>
            </a:r>
          </a:p>
          <a:p>
            <a:r>
              <a:rPr lang="en-US" dirty="0" smtClean="0"/>
              <a:t>Ex: A group of neurons can work together to control drinking from a cup or holding a spoon.  Every time they try, synaptic connections fires together in a sequence.  After repetition, they get it down.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the functions of each part of the brain controls.</a:t>
            </a:r>
          </a:p>
          <a:p>
            <a:r>
              <a:rPr lang="en-US" dirty="0" smtClean="0"/>
              <a:t>Describe how brain cells work together.</a:t>
            </a:r>
          </a:p>
          <a:p>
            <a:r>
              <a:rPr lang="en-US" dirty="0" smtClean="0"/>
              <a:t>Explain how the brain becomes organized.</a:t>
            </a:r>
          </a:p>
          <a:p>
            <a:r>
              <a:rPr lang="en-US" dirty="0" smtClean="0"/>
              <a:t>Identify activities that support the development of brain pathways.</a:t>
            </a:r>
          </a:p>
          <a:p>
            <a:r>
              <a:rPr lang="en-US" dirty="0" smtClean="0"/>
              <a:t>Give an example of how neural pathways I the brain help a baby to acquire new skills.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the Brain Becomes Organized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Connections are NOT permanent.  If you don’t keep repeating them, they diminish.</a:t>
            </a:r>
          </a:p>
          <a:p>
            <a:r>
              <a:rPr lang="en-US" dirty="0" smtClean="0"/>
              <a:t>People forget what they have learned.</a:t>
            </a:r>
          </a:p>
          <a:p>
            <a:r>
              <a:rPr lang="en-US" dirty="0" smtClean="0"/>
              <a:t>Old saying:</a:t>
            </a:r>
          </a:p>
          <a:p>
            <a:pPr lvl="1">
              <a:buNone/>
            </a:pPr>
            <a:r>
              <a:rPr lang="en-US" dirty="0" smtClean="0"/>
              <a:t>“If you don’t use it, you lose it.”</a:t>
            </a:r>
          </a:p>
          <a:p>
            <a:r>
              <a:rPr lang="en-US" dirty="0" smtClean="0"/>
              <a:t>Children build so many connections that they have to lose surplus ones to make room for new ones and getting better at old ones.</a:t>
            </a:r>
          </a:p>
          <a:p>
            <a:r>
              <a:rPr lang="en-US" dirty="0" smtClean="0"/>
              <a:t>Pruning = helps the brain focus on </a:t>
            </a:r>
            <a:r>
              <a:rPr lang="en-US" dirty="0" err="1" smtClean="0"/>
              <a:t>unseful</a:t>
            </a:r>
            <a:r>
              <a:rPr lang="en-US" dirty="0" smtClean="0"/>
              <a:t> connections,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 the Brain Organized Only Once?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brain can be reorganized.</a:t>
            </a:r>
          </a:p>
          <a:p>
            <a:r>
              <a:rPr lang="en-US" dirty="0" smtClean="0"/>
              <a:t>If one part is damaged, the person may use other areas to accomplish what the damaged area once controlled.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Speeding the Brain’s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Myelin coats the axons making it easier to transmit signals.  </a:t>
            </a:r>
          </a:p>
          <a:p>
            <a:r>
              <a:rPr lang="en-US" dirty="0" smtClean="0"/>
              <a:t>When born, only the nerves that control basic instincts have the myelin.  As they grow, other axons acquire myelin and this continues till about 21.</a:t>
            </a:r>
          </a:p>
          <a:p>
            <a:r>
              <a:rPr lang="en-US" dirty="0" smtClean="0"/>
              <a:t>Axons in the area that controls motor skills, vision, and hearing get the myelin first.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Speeding the Brain’s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who learn slower may not have axons that have yet been coated with myelin.  Therefore, the messages are coming slower.</a:t>
            </a:r>
          </a:p>
          <a:p>
            <a:r>
              <a:rPr lang="en-US" dirty="0" smtClean="0"/>
              <a:t>If the coating is lost, it affects how the brain and body function.  </a:t>
            </a:r>
          </a:p>
          <a:p>
            <a:r>
              <a:rPr lang="en-US" dirty="0" smtClean="0"/>
              <a:t>People with multiple sclerosis lack myelin.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 p 287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what part of the brain is the cerebra cortex?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abilities does the cerebellum control?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dendrites and axons function together in the brain?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does myelin help axons do their work?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repeated experiences help organize the brain?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happens to synapses throughout life/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impact on learning results from the rate of the spread of myelin?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422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Intellectual Development During </a:t>
            </a:r>
            <a:br>
              <a:rPr lang="en-US" b="1" dirty="0" smtClean="0"/>
            </a:br>
            <a:r>
              <a:rPr lang="en-US" b="1" dirty="0" smtClean="0"/>
              <a:t>the First Year p 288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Objectives:</a:t>
            </a:r>
          </a:p>
          <a:p>
            <a:r>
              <a:rPr lang="en-US" dirty="0" smtClean="0"/>
              <a:t>List four signs of intellectual growth in infants.</a:t>
            </a:r>
          </a:p>
          <a:p>
            <a:r>
              <a:rPr lang="en-US" dirty="0" smtClean="0"/>
              <a:t>Identify Piaget’s first period of learning and describe specific abilities that babies learn during this period.</a:t>
            </a:r>
          </a:p>
          <a:p>
            <a:r>
              <a:rPr lang="en-US" dirty="0" smtClean="0"/>
              <a:t>Summarize the importance of sensory stimulation to the intellectual development of infants.</a:t>
            </a:r>
          </a:p>
          <a:p>
            <a:r>
              <a:rPr lang="en-US" dirty="0" smtClean="0"/>
              <a:t>Describe the progression of concept development in young children.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0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Intellectual Development During </a:t>
            </a:r>
            <a:br>
              <a:rPr lang="en-US" b="1" dirty="0" smtClean="0"/>
            </a:br>
            <a:r>
              <a:rPr lang="en-US" b="1" dirty="0" smtClean="0"/>
              <a:t>the First Year p 288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Terms</a:t>
            </a:r>
          </a:p>
          <a:p>
            <a:r>
              <a:rPr lang="en-US" dirty="0" smtClean="0"/>
              <a:t>Perception</a:t>
            </a:r>
          </a:p>
          <a:p>
            <a:r>
              <a:rPr lang="en-US" dirty="0" smtClean="0"/>
              <a:t>Attention span</a:t>
            </a:r>
          </a:p>
          <a:p>
            <a:r>
              <a:rPr lang="en-US" dirty="0" smtClean="0"/>
              <a:t>Sensorimotor period</a:t>
            </a:r>
          </a:p>
          <a:p>
            <a:r>
              <a:rPr lang="en-US" dirty="0" smtClean="0"/>
              <a:t>Object permanence</a:t>
            </a:r>
          </a:p>
          <a:p>
            <a:r>
              <a:rPr lang="en-US" dirty="0" smtClean="0"/>
              <a:t>Imaginative play</a:t>
            </a:r>
          </a:p>
          <a:p>
            <a:r>
              <a:rPr lang="en-US" dirty="0" smtClean="0"/>
              <a:t>Symbolic thinking</a:t>
            </a:r>
          </a:p>
          <a:p>
            <a:r>
              <a:rPr lang="en-US" dirty="0" smtClean="0"/>
              <a:t>Concepts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the PPT from Iowa FCS that has </a:t>
            </a:r>
            <a:r>
              <a:rPr lang="en-US" smtClean="0"/>
              <a:t>been modified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Neuron</a:t>
            </a:r>
          </a:p>
          <a:p>
            <a:r>
              <a:rPr lang="en-US" dirty="0" smtClean="0"/>
              <a:t>Neural pathways</a:t>
            </a:r>
          </a:p>
          <a:p>
            <a:r>
              <a:rPr lang="en-US" dirty="0" smtClean="0"/>
              <a:t>Cortex</a:t>
            </a:r>
          </a:p>
          <a:p>
            <a:r>
              <a:rPr lang="en-US" dirty="0" smtClean="0"/>
              <a:t>Axon</a:t>
            </a:r>
          </a:p>
          <a:p>
            <a:r>
              <a:rPr lang="en-US" dirty="0" smtClean="0"/>
              <a:t>Myelin</a:t>
            </a:r>
          </a:p>
          <a:p>
            <a:r>
              <a:rPr lang="en-US" dirty="0" smtClean="0"/>
              <a:t>Dendrite</a:t>
            </a:r>
          </a:p>
          <a:p>
            <a:r>
              <a:rPr lang="en-US" dirty="0" smtClean="0"/>
              <a:t>Synapse</a:t>
            </a:r>
          </a:p>
          <a:p>
            <a:r>
              <a:rPr lang="en-US" dirty="0" smtClean="0"/>
              <a:t>Neurotransmitter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Recent Research 280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activities stimulate or awaken a baby’s sight, sound, touch, taste, and smell and develop new abilities.</a:t>
            </a:r>
          </a:p>
          <a:p>
            <a:r>
              <a:rPr lang="en-US" dirty="0" smtClean="0"/>
              <a:t>Increased brain function is due not only the capabilities of the brain, but also to the quantity and quality of experiences.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Neurons = billions of nerve cells in the brain</a:t>
            </a:r>
          </a:p>
          <a:p>
            <a:r>
              <a:rPr lang="en-US" dirty="0" smtClean="0"/>
              <a:t>Experiences cause development between neurons</a:t>
            </a:r>
          </a:p>
          <a:p>
            <a:r>
              <a:rPr lang="en-US" dirty="0" smtClean="0"/>
              <a:t>Neural Pathways = are the links between the neurons that control body functions and thinking.</a:t>
            </a:r>
          </a:p>
          <a:p>
            <a:r>
              <a:rPr lang="en-US" dirty="0" smtClean="0"/>
              <a:t>Links in the brain start at birth and reach their peak in number at about age 10.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 of the Brain p280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Newborns - Responses are reflexes, not learned responses.  Grasping when touched, kicking off blankets </a:t>
            </a:r>
          </a:p>
          <a:p>
            <a:r>
              <a:rPr lang="en-US" dirty="0" smtClean="0"/>
              <a:t>6 month old – Has learned that blankets and socks can be pulled off.</a:t>
            </a:r>
          </a:p>
          <a:p>
            <a:r>
              <a:rPr lang="en-US" dirty="0" smtClean="0"/>
              <a:t>1 year old – Can stack toys, stand up, and walk.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of the Brain p281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Cerebrum</a:t>
            </a:r>
          </a:p>
          <a:p>
            <a:r>
              <a:rPr lang="en-US" dirty="0" smtClean="0"/>
              <a:t>Receives information from senses and directs motor activities.</a:t>
            </a:r>
          </a:p>
          <a:p>
            <a:r>
              <a:rPr lang="en-US" dirty="0" smtClean="0"/>
              <a:t>Controls</a:t>
            </a:r>
          </a:p>
          <a:p>
            <a:pPr lvl="1"/>
            <a:r>
              <a:rPr lang="en-US" dirty="0" smtClean="0"/>
              <a:t>Speech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Problem solving</a:t>
            </a:r>
          </a:p>
          <a:p>
            <a:r>
              <a:rPr lang="en-US" dirty="0" smtClean="0"/>
              <a:t>Most of the activities occur in the cortex or cerebral cortex (outer layer)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of the Brain p281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Thalamus</a:t>
            </a:r>
          </a:p>
          <a:p>
            <a:r>
              <a:rPr lang="en-US" dirty="0" smtClean="0"/>
              <a:t>Connects spinal cord and cerebrum</a:t>
            </a:r>
          </a:p>
          <a:p>
            <a:r>
              <a:rPr lang="en-US" dirty="0" smtClean="0"/>
              <a:t>Controls emotions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of the Brain p281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Cerebellum</a:t>
            </a:r>
          </a:p>
          <a:p>
            <a:r>
              <a:rPr lang="en-US" dirty="0" smtClean="0"/>
              <a:t>Controls</a:t>
            </a:r>
          </a:p>
          <a:p>
            <a:pPr lvl="1"/>
            <a:r>
              <a:rPr lang="en-US" dirty="0" smtClean="0"/>
              <a:t>Muscles</a:t>
            </a:r>
          </a:p>
          <a:p>
            <a:pPr lvl="1"/>
            <a:r>
              <a:rPr lang="en-US" dirty="0" smtClean="0"/>
              <a:t>Coordination</a:t>
            </a:r>
          </a:p>
          <a:p>
            <a:pPr lvl="1"/>
            <a:r>
              <a:rPr lang="en-US" dirty="0" smtClean="0"/>
              <a:t>Balance</a:t>
            </a:r>
          </a:p>
          <a:p>
            <a:pPr lvl="1"/>
            <a:r>
              <a:rPr lang="en-US" dirty="0" smtClean="0"/>
              <a:t>Posture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442</TotalTime>
  <Words>1129</Words>
  <Application>Microsoft Office PowerPoint</Application>
  <PresentationFormat>On-screen Show (4:3)</PresentationFormat>
  <Paragraphs>144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Chpt 9  </vt:lpstr>
      <vt:lpstr>Objectives</vt:lpstr>
      <vt:lpstr>Terms</vt:lpstr>
      <vt:lpstr>Recent Research 280</vt:lpstr>
      <vt:lpstr>Research Cont.</vt:lpstr>
      <vt:lpstr>Structure of the Brain p280</vt:lpstr>
      <vt:lpstr>Parts of the Brain p281</vt:lpstr>
      <vt:lpstr>Parts of the Brain p281 Cont.</vt:lpstr>
      <vt:lpstr>Parts of the Brain p281 Cont.</vt:lpstr>
      <vt:lpstr>Parts of the Brain p281 Cont.</vt:lpstr>
      <vt:lpstr>Parts of the Brain p281 Cont.</vt:lpstr>
      <vt:lpstr>Parts of the Brain p281 Cont.</vt:lpstr>
      <vt:lpstr>How the Brain Works p282</vt:lpstr>
      <vt:lpstr>How the Brain Works p282 Cont.</vt:lpstr>
      <vt:lpstr>How the Brain Works p282 Cont</vt:lpstr>
      <vt:lpstr>How the Brain Works p282 Cont</vt:lpstr>
      <vt:lpstr>Building the Brain p284</vt:lpstr>
      <vt:lpstr>Building the Brain p284</vt:lpstr>
      <vt:lpstr>How the Brain Becomes Organized</vt:lpstr>
      <vt:lpstr>How the Brain Becomes Organized</vt:lpstr>
      <vt:lpstr>Is the Brain Organized Only Once?</vt:lpstr>
      <vt:lpstr>Speeding the Brain’s Work</vt:lpstr>
      <vt:lpstr>Speeding the Brain’s Work</vt:lpstr>
      <vt:lpstr>Questions p 287</vt:lpstr>
      <vt:lpstr>Intellectual Development During  the First Year p 288</vt:lpstr>
      <vt:lpstr>   Intellectual Development During  the First Year p 288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Chpt 9</dc:title>
  <dc:creator>Brenda Adcock</dc:creator>
  <cp:lastModifiedBy>Chris Rivet</cp:lastModifiedBy>
  <cp:revision>36</cp:revision>
  <dcterms:created xsi:type="dcterms:W3CDTF">2012-04-19T00:09:20Z</dcterms:created>
  <dcterms:modified xsi:type="dcterms:W3CDTF">2015-03-31T20:30:09Z</dcterms:modified>
</cp:coreProperties>
</file>