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7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333" r:id="rId30"/>
    <p:sldId id="284" r:id="rId31"/>
    <p:sldId id="285" r:id="rId32"/>
    <p:sldId id="288" r:id="rId33"/>
    <p:sldId id="286" r:id="rId34"/>
    <p:sldId id="287" r:id="rId35"/>
    <p:sldId id="289" r:id="rId36"/>
    <p:sldId id="290" r:id="rId37"/>
    <p:sldId id="291" r:id="rId38"/>
    <p:sldId id="292" r:id="rId39"/>
    <p:sldId id="297" r:id="rId40"/>
    <p:sldId id="307" r:id="rId41"/>
    <p:sldId id="298" r:id="rId42"/>
    <p:sldId id="299" r:id="rId43"/>
    <p:sldId id="300" r:id="rId44"/>
    <p:sldId id="301" r:id="rId45"/>
    <p:sldId id="302" r:id="rId46"/>
    <p:sldId id="304" r:id="rId47"/>
    <p:sldId id="308" r:id="rId48"/>
    <p:sldId id="310" r:id="rId49"/>
    <p:sldId id="305" r:id="rId50"/>
    <p:sldId id="306" r:id="rId51"/>
    <p:sldId id="303" r:id="rId52"/>
    <p:sldId id="311" r:id="rId53"/>
    <p:sldId id="312" r:id="rId54"/>
    <p:sldId id="316" r:id="rId55"/>
    <p:sldId id="317"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D4C028-C044-446C-8BD8-0295C82B40D9}" type="datetimeFigureOut">
              <a:rPr lang="en-US" smtClean="0"/>
              <a:pPr/>
              <a:t>3/31/2015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36521B-0557-49D2-A442-704770AF95CD}" type="slidenum">
              <a:rPr lang="en-US" smtClean="0"/>
              <a:pPr/>
              <a:t>‹#›</a:t>
            </a:fld>
            <a:endParaRPr lang="en-US"/>
          </a:p>
        </p:txBody>
      </p:sp>
    </p:spTree>
    <p:extLst>
      <p:ext uri="{BB962C8B-B14F-4D97-AF65-F5344CB8AC3E}">
        <p14:creationId xmlns:p14="http://schemas.microsoft.com/office/powerpoint/2010/main" val="4183549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05DB43-5AA8-4361-A9FD-687EE18C6C99}" type="datetime1">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15390-DA0B-4A5D-B341-C8B2E9AFF6DB}" type="slidenum">
              <a:rPr lang="en-US" smtClean="0"/>
              <a:pPr/>
              <a:t>‹#›</a:t>
            </a:fld>
            <a:endParaRPr lang="en-US"/>
          </a:p>
        </p:txBody>
      </p:sp>
    </p:spTree>
    <p:extLst>
      <p:ext uri="{BB962C8B-B14F-4D97-AF65-F5344CB8AC3E}">
        <p14:creationId xmlns:p14="http://schemas.microsoft.com/office/powerpoint/2010/main" val="47109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73084C-03B5-4182-8497-29ACBFEABA3D}" type="datetime1">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15390-DA0B-4A5D-B341-C8B2E9AFF6DB}" type="slidenum">
              <a:rPr lang="en-US" smtClean="0"/>
              <a:pPr/>
              <a:t>‹#›</a:t>
            </a:fld>
            <a:endParaRPr lang="en-US"/>
          </a:p>
        </p:txBody>
      </p:sp>
    </p:spTree>
    <p:extLst>
      <p:ext uri="{BB962C8B-B14F-4D97-AF65-F5344CB8AC3E}">
        <p14:creationId xmlns:p14="http://schemas.microsoft.com/office/powerpoint/2010/main" val="3852056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C1A1E3-5A0D-4F43-BEA2-3B8EE8DDD44F}" type="datetime1">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15390-DA0B-4A5D-B341-C8B2E9AFF6DB}" type="slidenum">
              <a:rPr lang="en-US" smtClean="0"/>
              <a:pPr/>
              <a:t>‹#›</a:t>
            </a:fld>
            <a:endParaRPr lang="en-US"/>
          </a:p>
        </p:txBody>
      </p:sp>
    </p:spTree>
    <p:extLst>
      <p:ext uri="{BB962C8B-B14F-4D97-AF65-F5344CB8AC3E}">
        <p14:creationId xmlns:p14="http://schemas.microsoft.com/office/powerpoint/2010/main" val="414175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DB4FA3-2016-4768-8571-2DF7E2D3D61F}" type="datetime1">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15390-DA0B-4A5D-B341-C8B2E9AFF6DB}" type="slidenum">
              <a:rPr lang="en-US" smtClean="0"/>
              <a:pPr/>
              <a:t>‹#›</a:t>
            </a:fld>
            <a:endParaRPr lang="en-US"/>
          </a:p>
        </p:txBody>
      </p:sp>
    </p:spTree>
    <p:extLst>
      <p:ext uri="{BB962C8B-B14F-4D97-AF65-F5344CB8AC3E}">
        <p14:creationId xmlns:p14="http://schemas.microsoft.com/office/powerpoint/2010/main" val="110513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7784E7-96F4-4379-A313-6405CDDF5A1A}" type="datetime1">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15390-DA0B-4A5D-B341-C8B2E9AFF6DB}" type="slidenum">
              <a:rPr lang="en-US" smtClean="0"/>
              <a:pPr/>
              <a:t>‹#›</a:t>
            </a:fld>
            <a:endParaRPr lang="en-US"/>
          </a:p>
        </p:txBody>
      </p:sp>
    </p:spTree>
    <p:extLst>
      <p:ext uri="{BB962C8B-B14F-4D97-AF65-F5344CB8AC3E}">
        <p14:creationId xmlns:p14="http://schemas.microsoft.com/office/powerpoint/2010/main" val="768520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5671BC-8CC9-4627-9DF1-084447D8B783}" type="datetime1">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B15390-DA0B-4A5D-B341-C8B2E9AFF6DB}" type="slidenum">
              <a:rPr lang="en-US" smtClean="0"/>
              <a:pPr/>
              <a:t>‹#›</a:t>
            </a:fld>
            <a:endParaRPr lang="en-US"/>
          </a:p>
        </p:txBody>
      </p:sp>
    </p:spTree>
    <p:extLst>
      <p:ext uri="{BB962C8B-B14F-4D97-AF65-F5344CB8AC3E}">
        <p14:creationId xmlns:p14="http://schemas.microsoft.com/office/powerpoint/2010/main" val="3186104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8FDE72-F207-4693-9C1E-D923920B4D8B}" type="datetime1">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B15390-DA0B-4A5D-B341-C8B2E9AFF6DB}" type="slidenum">
              <a:rPr lang="en-US" smtClean="0"/>
              <a:pPr/>
              <a:t>‹#›</a:t>
            </a:fld>
            <a:endParaRPr lang="en-US"/>
          </a:p>
        </p:txBody>
      </p:sp>
    </p:spTree>
    <p:extLst>
      <p:ext uri="{BB962C8B-B14F-4D97-AF65-F5344CB8AC3E}">
        <p14:creationId xmlns:p14="http://schemas.microsoft.com/office/powerpoint/2010/main" val="2326569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06A9D3-3E95-48C9-89FB-57B993CAE64C}" type="datetime1">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B15390-DA0B-4A5D-B341-C8B2E9AFF6DB}" type="slidenum">
              <a:rPr lang="en-US" smtClean="0"/>
              <a:pPr/>
              <a:t>‹#›</a:t>
            </a:fld>
            <a:endParaRPr lang="en-US"/>
          </a:p>
        </p:txBody>
      </p:sp>
    </p:spTree>
    <p:extLst>
      <p:ext uri="{BB962C8B-B14F-4D97-AF65-F5344CB8AC3E}">
        <p14:creationId xmlns:p14="http://schemas.microsoft.com/office/powerpoint/2010/main" val="1274094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EA476E-6045-403B-BBF1-17426D29CDB5}" type="datetime1">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B15390-DA0B-4A5D-B341-C8B2E9AFF6DB}" type="slidenum">
              <a:rPr lang="en-US" smtClean="0"/>
              <a:pPr/>
              <a:t>‹#›</a:t>
            </a:fld>
            <a:endParaRPr lang="en-US"/>
          </a:p>
        </p:txBody>
      </p:sp>
    </p:spTree>
    <p:extLst>
      <p:ext uri="{BB962C8B-B14F-4D97-AF65-F5344CB8AC3E}">
        <p14:creationId xmlns:p14="http://schemas.microsoft.com/office/powerpoint/2010/main" val="563684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AFF29-EE56-477B-BF16-CDB7EE9C6A43}" type="datetime1">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B15390-DA0B-4A5D-B341-C8B2E9AFF6DB}" type="slidenum">
              <a:rPr lang="en-US" smtClean="0"/>
              <a:pPr/>
              <a:t>‹#›</a:t>
            </a:fld>
            <a:endParaRPr lang="en-US"/>
          </a:p>
        </p:txBody>
      </p:sp>
    </p:spTree>
    <p:extLst>
      <p:ext uri="{BB962C8B-B14F-4D97-AF65-F5344CB8AC3E}">
        <p14:creationId xmlns:p14="http://schemas.microsoft.com/office/powerpoint/2010/main" val="312402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52C57D-119E-4D7E-960F-FD1F6C323EA4}" type="datetime1">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B15390-DA0B-4A5D-B341-C8B2E9AFF6DB}" type="slidenum">
              <a:rPr lang="en-US" smtClean="0"/>
              <a:pPr/>
              <a:t>‹#›</a:t>
            </a:fld>
            <a:endParaRPr lang="en-US"/>
          </a:p>
        </p:txBody>
      </p:sp>
    </p:spTree>
    <p:extLst>
      <p:ext uri="{BB962C8B-B14F-4D97-AF65-F5344CB8AC3E}">
        <p14:creationId xmlns:p14="http://schemas.microsoft.com/office/powerpoint/2010/main" val="1610928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7E416-3ACD-4632-93B9-DCB503B4AADF}" type="datetime1">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15390-DA0B-4A5D-B341-C8B2E9AFF6DB}" type="slidenum">
              <a:rPr lang="en-US" smtClean="0"/>
              <a:pPr/>
              <a:t>‹#›</a:t>
            </a:fld>
            <a:endParaRPr lang="en-US"/>
          </a:p>
        </p:txBody>
      </p:sp>
    </p:spTree>
    <p:extLst>
      <p:ext uri="{BB962C8B-B14F-4D97-AF65-F5344CB8AC3E}">
        <p14:creationId xmlns:p14="http://schemas.microsoft.com/office/powerpoint/2010/main" val="358813984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err="1"/>
              <a:t>Chpt</a:t>
            </a:r>
            <a:r>
              <a:rPr lang="en-US" sz="6000" b="1" dirty="0"/>
              <a:t> 1 Learning About Children, </a:t>
            </a:r>
            <a:br>
              <a:rPr lang="en-US" sz="6000" b="1" dirty="0"/>
            </a:br>
            <a:endParaRPr lang="en-US" sz="6000" b="1" dirty="0"/>
          </a:p>
        </p:txBody>
      </p:sp>
      <p:sp>
        <p:nvSpPr>
          <p:cNvPr id="3" name="Subtitle 2"/>
          <p:cNvSpPr>
            <a:spLocks noGrp="1"/>
          </p:cNvSpPr>
          <p:nvPr>
            <p:ph type="subTitle" idx="1"/>
          </p:nvPr>
        </p:nvSpPr>
        <p:spPr/>
        <p:txBody>
          <a:bodyPr>
            <a:normAutofit/>
          </a:bodyPr>
          <a:lstStyle/>
          <a:p>
            <a:r>
              <a:rPr lang="en-US" b="1" dirty="0">
                <a:solidFill>
                  <a:schemeClr val="tx1"/>
                </a:solidFill>
              </a:rPr>
              <a:t>Section 1, p21</a:t>
            </a:r>
          </a:p>
          <a:p>
            <a:r>
              <a:rPr lang="en-US" b="1" dirty="0">
                <a:solidFill>
                  <a:schemeClr val="tx1"/>
                </a:solidFill>
              </a:rPr>
              <a:t>Making a Difference in Children’s Lives</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u="sng" dirty="0" smtClean="0">
                <a:solidFill>
                  <a:srgbClr val="FF0000"/>
                </a:solidFill>
              </a:rPr>
              <a:t>Reading check—teacher’s text p22</a:t>
            </a:r>
            <a:r>
              <a:rPr lang="en-US" u="sng" dirty="0" smtClean="0"/>
              <a:t>:</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lvl="0"/>
            <a:r>
              <a:rPr lang="en-US" dirty="0" smtClean="0">
                <a:solidFill>
                  <a:srgbClr val="FF0000"/>
                </a:solidFill>
              </a:rPr>
              <a:t>What </a:t>
            </a:r>
            <a:r>
              <a:rPr lang="en-US" dirty="0">
                <a:solidFill>
                  <a:srgbClr val="FF0000"/>
                </a:solidFill>
              </a:rPr>
              <a:t>factors have changed view about childhood?</a:t>
            </a:r>
          </a:p>
          <a:p>
            <a:pPr lvl="0"/>
            <a:r>
              <a:rPr lang="en-US" dirty="0">
                <a:solidFill>
                  <a:srgbClr val="FF0000"/>
                </a:solidFill>
              </a:rPr>
              <a:t>What are some characteristics of effective caregivers?</a:t>
            </a:r>
          </a:p>
          <a:p>
            <a:pPr lvl="0"/>
            <a:r>
              <a:rPr lang="en-US" dirty="0">
                <a:solidFill>
                  <a:srgbClr val="FF0000"/>
                </a:solidFill>
              </a:rPr>
              <a:t>What do effective caregivers provide?</a:t>
            </a:r>
          </a:p>
          <a:p>
            <a:pPr lvl="0"/>
            <a:r>
              <a:rPr lang="en-US" dirty="0">
                <a:solidFill>
                  <a:srgbClr val="FF0000"/>
                </a:solidFill>
              </a:rPr>
              <a:t>What is one of the most important findings by researchers who study childhood?</a:t>
            </a:r>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a:t>Comparing Childhood Past and Present</a:t>
            </a:r>
            <a:r>
              <a:rPr lang="en-US" dirty="0"/>
              <a:t/>
            </a:r>
            <a:br>
              <a:rPr lang="en-US" dirty="0"/>
            </a:br>
            <a:endParaRPr lang="en-US" dirty="0"/>
          </a:p>
        </p:txBody>
      </p:sp>
      <p:sp>
        <p:nvSpPr>
          <p:cNvPr id="5" name="Content Placeholder 4"/>
          <p:cNvSpPr>
            <a:spLocks noGrp="1"/>
          </p:cNvSpPr>
          <p:nvPr>
            <p:ph idx="1"/>
          </p:nvPr>
        </p:nvSpPr>
        <p:spPr/>
        <p:txBody>
          <a:bodyPr/>
          <a:lstStyle/>
          <a:p>
            <a:r>
              <a:rPr lang="en-US" dirty="0"/>
              <a:t>Until the 1900s some people believed there was nothing important about the early years</a:t>
            </a:r>
            <a:r>
              <a:rPr lang="en-US" dirty="0" smtClean="0"/>
              <a:t>.</a:t>
            </a:r>
            <a:endParaRPr lang="en-US" dirty="0"/>
          </a:p>
          <a:p>
            <a:r>
              <a:rPr lang="en-US" dirty="0"/>
              <a:t>Some said children were to be seen, not heard.</a:t>
            </a:r>
          </a:p>
          <a:p>
            <a:r>
              <a:rPr lang="en-US" dirty="0"/>
              <a:t>For many years they were dressed as </a:t>
            </a:r>
            <a:r>
              <a:rPr lang="en-US" dirty="0" smtClean="0"/>
              <a:t>miniature adults</a:t>
            </a:r>
          </a:p>
          <a:p>
            <a:r>
              <a:rPr lang="en-US" dirty="0"/>
              <a:t>Little was known about the emotional and intellectual needs.</a:t>
            </a:r>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7" name="Title 3"/>
          <p:cNvSpPr>
            <a:spLocks noGrp="1"/>
          </p:cNvSpPr>
          <p:nvPr>
            <p:ph idx="1"/>
          </p:nvPr>
        </p:nvSpPr>
        <p:spPr/>
        <p:txBody>
          <a:bodyPr>
            <a:normAutofit fontScale="97500"/>
          </a:bodyPr>
          <a:lstStyle/>
          <a:p>
            <a:r>
              <a:rPr lang="en-US" i="1" dirty="0">
                <a:solidFill>
                  <a:srgbClr val="FF0000"/>
                </a:solidFill>
              </a:rPr>
              <a:t>What made a difference?</a:t>
            </a:r>
            <a:br>
              <a:rPr lang="en-US" i="1" dirty="0">
                <a:solidFill>
                  <a:srgbClr val="FF0000"/>
                </a:solidFill>
              </a:rPr>
            </a:br>
            <a:r>
              <a:rPr lang="en-US" i="1" dirty="0">
                <a:solidFill>
                  <a:srgbClr val="FF0000"/>
                </a:solidFill>
              </a:rPr>
              <a:t>Why the change in our views about the early years?</a:t>
            </a:r>
            <a:br>
              <a:rPr lang="en-US" i="1" dirty="0">
                <a:solidFill>
                  <a:srgbClr val="FF0000"/>
                </a:solidFill>
              </a:rPr>
            </a:br>
            <a:endParaRPr lang="en-US" i="1" dirty="0">
              <a:solidFill>
                <a:srgbClr val="FF0000"/>
              </a:solidFill>
            </a:endParaRPr>
          </a:p>
        </p:txBody>
      </p:sp>
      <p:sp>
        <p:nvSpPr>
          <p:cNvPr id="4" name="Slide Number Placeholder 3"/>
          <p:cNvSpPr>
            <a:spLocks noGrp="1"/>
          </p:cNvSpPr>
          <p:nvPr>
            <p:ph type="sldNum" sz="quarter" idx="12"/>
          </p:nvPr>
        </p:nvSpPr>
        <p:spPr/>
        <p:txBody>
          <a:bodyPr/>
          <a:lstStyle/>
          <a:p>
            <a:fld id="{53B15390-DA0B-4A5D-B341-C8B2E9AFF6D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Answer</a:t>
            </a:r>
            <a:endParaRPr lang="en-US" dirty="0"/>
          </a:p>
        </p:txBody>
      </p:sp>
      <p:sp>
        <p:nvSpPr>
          <p:cNvPr id="5" name="Content Placeholder 4"/>
          <p:cNvSpPr>
            <a:spLocks noGrp="1"/>
          </p:cNvSpPr>
          <p:nvPr>
            <p:ph idx="1"/>
          </p:nvPr>
        </p:nvSpPr>
        <p:spPr/>
        <p:txBody>
          <a:bodyPr/>
          <a:lstStyle/>
          <a:p>
            <a:r>
              <a:rPr lang="en-US" dirty="0"/>
              <a:t>Changing attitudes </a:t>
            </a:r>
          </a:p>
          <a:p>
            <a:r>
              <a:rPr lang="en-US" dirty="0"/>
              <a:t>Social changes, </a:t>
            </a:r>
          </a:p>
          <a:p>
            <a:r>
              <a:rPr lang="en-US" dirty="0"/>
              <a:t>Advances in technology</a:t>
            </a:r>
          </a:p>
          <a:p>
            <a:r>
              <a:rPr lang="en-US" dirty="0"/>
              <a:t>Advances in medicine</a:t>
            </a:r>
          </a:p>
          <a:p>
            <a:pPr>
              <a:buNone/>
            </a:pPr>
            <a:r>
              <a:rPr lang="en-US" dirty="0"/>
              <a:t> </a:t>
            </a:r>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900" b="1" dirty="0">
                <a:solidFill>
                  <a:srgbClr val="00B050"/>
                </a:solidFill>
              </a:rPr>
              <a:t>Health</a:t>
            </a:r>
            <a:r>
              <a:rPr lang="en-US" dirty="0">
                <a:solidFill>
                  <a:srgbClr val="00B050"/>
                </a:solidFill>
              </a:rPr>
              <a:t/>
            </a:r>
            <a:br>
              <a:rPr lang="en-US" dirty="0">
                <a:solidFill>
                  <a:srgbClr val="00B050"/>
                </a:solidFill>
              </a:rPr>
            </a:br>
            <a:endParaRPr lang="en-US" dirty="0">
              <a:solidFill>
                <a:srgbClr val="00B050"/>
              </a:solidFill>
            </a:endParaRPr>
          </a:p>
        </p:txBody>
      </p:sp>
      <p:sp>
        <p:nvSpPr>
          <p:cNvPr id="5" name="Content Placeholder 4"/>
          <p:cNvSpPr>
            <a:spLocks noGrp="1"/>
          </p:cNvSpPr>
          <p:nvPr>
            <p:ph idx="1"/>
          </p:nvPr>
        </p:nvSpPr>
        <p:spPr/>
        <p:txBody>
          <a:bodyPr/>
          <a:lstStyle/>
          <a:p>
            <a:r>
              <a:rPr lang="en-US" dirty="0"/>
              <a:t>Prior to the 20</a:t>
            </a:r>
            <a:r>
              <a:rPr lang="en-US" baseline="30000" dirty="0"/>
              <a:t>th</a:t>
            </a:r>
            <a:r>
              <a:rPr lang="en-US" dirty="0"/>
              <a:t> Century (1900s) many children died of illnesses that we consider common and to diseases that we now control with immunizations.  </a:t>
            </a:r>
          </a:p>
          <a:p>
            <a:r>
              <a:rPr lang="en-US" dirty="0"/>
              <a:t>Proper nutrition has helped children to thrive</a:t>
            </a:r>
          </a:p>
          <a:p>
            <a:r>
              <a:rPr lang="en-US" dirty="0"/>
              <a:t>Adequate exercise helped children to thrive</a:t>
            </a:r>
          </a:p>
          <a:p>
            <a:r>
              <a:rPr lang="en-US" i="1" dirty="0">
                <a:solidFill>
                  <a:srgbClr val="FF0000"/>
                </a:solidFill>
              </a:rPr>
              <a:t>Do children today eat properly and get enough exercise?</a:t>
            </a:r>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b="1" dirty="0"/>
              <a:t>Education</a:t>
            </a:r>
            <a:br>
              <a:rPr lang="en-US" b="1" dirty="0"/>
            </a:br>
            <a:endParaRPr lang="en-US" b="1" dirty="0"/>
          </a:p>
        </p:txBody>
      </p:sp>
      <p:sp>
        <p:nvSpPr>
          <p:cNvPr id="5" name="Content Placeholder 4"/>
          <p:cNvSpPr>
            <a:spLocks noGrp="1"/>
          </p:cNvSpPr>
          <p:nvPr>
            <p:ph idx="1"/>
          </p:nvPr>
        </p:nvSpPr>
        <p:spPr/>
        <p:txBody>
          <a:bodyPr/>
          <a:lstStyle/>
          <a:p>
            <a:r>
              <a:rPr lang="en-US" dirty="0"/>
              <a:t>Public education for all children came about in the 1800s</a:t>
            </a:r>
          </a:p>
          <a:p>
            <a:r>
              <a:rPr lang="en-US" dirty="0" smtClean="0"/>
              <a:t>Schools </a:t>
            </a:r>
            <a:r>
              <a:rPr lang="en-US" dirty="0"/>
              <a:t>in the 1800s were one room schools</a:t>
            </a:r>
          </a:p>
          <a:p>
            <a:pPr>
              <a:buNone/>
            </a:pPr>
            <a:r>
              <a:rPr lang="en-US" i="1" dirty="0" smtClean="0">
                <a:solidFill>
                  <a:srgbClr val="FF0000"/>
                </a:solidFill>
              </a:rPr>
              <a:t>How </a:t>
            </a:r>
            <a:r>
              <a:rPr lang="en-US" i="1" dirty="0">
                <a:solidFill>
                  <a:srgbClr val="FF0000"/>
                </a:solidFill>
              </a:rPr>
              <a:t>is this different from today?</a:t>
            </a:r>
          </a:p>
          <a:p>
            <a:pPr>
              <a:buNone/>
            </a:pPr>
            <a:r>
              <a:rPr lang="en-US" i="1" dirty="0" smtClean="0">
                <a:solidFill>
                  <a:srgbClr val="FF0000"/>
                </a:solidFill>
              </a:rPr>
              <a:t>Is </a:t>
            </a:r>
            <a:r>
              <a:rPr lang="en-US" i="1" dirty="0">
                <a:solidFill>
                  <a:srgbClr val="FF0000"/>
                </a:solidFill>
              </a:rPr>
              <a:t>it better today and why?</a:t>
            </a:r>
          </a:p>
        </p:txBody>
      </p:sp>
      <p:sp>
        <p:nvSpPr>
          <p:cNvPr id="6" name="Slide Number Placeholder 5"/>
          <p:cNvSpPr>
            <a:spLocks noGrp="1"/>
          </p:cNvSpPr>
          <p:nvPr>
            <p:ph type="sldNum" sz="quarter" idx="12"/>
          </p:nvPr>
        </p:nvSpPr>
        <p:spPr/>
        <p:txBody>
          <a:bodyPr/>
          <a:lstStyle/>
          <a:p>
            <a:fld id="{53B15390-DA0B-4A5D-B341-C8B2E9AFF6D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Love and Work</a:t>
            </a:r>
            <a:endParaRPr lang="en-US" b="1" dirty="0"/>
          </a:p>
        </p:txBody>
      </p:sp>
      <p:sp>
        <p:nvSpPr>
          <p:cNvPr id="5" name="Content Placeholder 4"/>
          <p:cNvSpPr>
            <a:spLocks noGrp="1"/>
          </p:cNvSpPr>
          <p:nvPr>
            <p:ph idx="1"/>
          </p:nvPr>
        </p:nvSpPr>
        <p:spPr/>
        <p:txBody>
          <a:bodyPr>
            <a:normAutofit fontScale="85000" lnSpcReduction="10000"/>
          </a:bodyPr>
          <a:lstStyle/>
          <a:p>
            <a:pPr>
              <a:buNone/>
            </a:pPr>
            <a:r>
              <a:rPr lang="en-US" b="1" dirty="0"/>
              <a:t>Love</a:t>
            </a:r>
          </a:p>
          <a:p>
            <a:r>
              <a:rPr lang="en-US" dirty="0"/>
              <a:t>	How important is this and why?</a:t>
            </a:r>
          </a:p>
          <a:p>
            <a:pPr>
              <a:buNone/>
            </a:pPr>
            <a:r>
              <a:rPr lang="en-US" b="1" dirty="0"/>
              <a:t>Work</a:t>
            </a:r>
          </a:p>
          <a:p>
            <a:r>
              <a:rPr lang="en-US" dirty="0"/>
              <a:t>Until the 20</a:t>
            </a:r>
            <a:r>
              <a:rPr lang="en-US" baseline="30000" dirty="0"/>
              <a:t>th</a:t>
            </a:r>
            <a:r>
              <a:rPr lang="en-US" dirty="0"/>
              <a:t> Century, children were expected to work at adult jobs – farming, factories, stores, etc.</a:t>
            </a:r>
          </a:p>
          <a:p>
            <a:r>
              <a:rPr lang="en-US" dirty="0" smtClean="0"/>
              <a:t>Laws </a:t>
            </a:r>
            <a:r>
              <a:rPr lang="en-US" dirty="0"/>
              <a:t>were enacted to prohibit them from working in factories etc.</a:t>
            </a:r>
          </a:p>
          <a:p>
            <a:r>
              <a:rPr lang="en-US" dirty="0" smtClean="0"/>
              <a:t>Teens </a:t>
            </a:r>
            <a:r>
              <a:rPr lang="en-US" dirty="0"/>
              <a:t>may have jobs but laws govern the age, type of job, hours</a:t>
            </a:r>
          </a:p>
          <a:p>
            <a:r>
              <a:rPr lang="en-US" dirty="0" smtClean="0"/>
              <a:t>Children </a:t>
            </a:r>
            <a:r>
              <a:rPr lang="en-US" dirty="0"/>
              <a:t>are expected to help out at home.</a:t>
            </a:r>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Play and Dress</a:t>
            </a:r>
            <a:endParaRPr lang="en-US" b="1" dirty="0"/>
          </a:p>
        </p:txBody>
      </p:sp>
      <p:sp>
        <p:nvSpPr>
          <p:cNvPr id="5" name="Content Placeholder 4"/>
          <p:cNvSpPr>
            <a:spLocks noGrp="1"/>
          </p:cNvSpPr>
          <p:nvPr>
            <p:ph idx="1"/>
          </p:nvPr>
        </p:nvSpPr>
        <p:spPr/>
        <p:txBody>
          <a:bodyPr>
            <a:normAutofit fontScale="77500" lnSpcReduction="20000"/>
          </a:bodyPr>
          <a:lstStyle/>
          <a:p>
            <a:pPr>
              <a:buNone/>
            </a:pPr>
            <a:r>
              <a:rPr lang="en-US" b="1" dirty="0"/>
              <a:t>Play</a:t>
            </a:r>
          </a:p>
          <a:p>
            <a:r>
              <a:rPr lang="en-US" dirty="0" smtClean="0"/>
              <a:t>It </a:t>
            </a:r>
            <a:r>
              <a:rPr lang="en-US" dirty="0"/>
              <a:t>is how they learn.  Play is a child’s work.</a:t>
            </a:r>
          </a:p>
          <a:p>
            <a:endParaRPr lang="en-US" dirty="0"/>
          </a:p>
          <a:p>
            <a:pPr>
              <a:buNone/>
            </a:pPr>
            <a:r>
              <a:rPr lang="en-US" u="sng" dirty="0"/>
              <a:t>Read:  Learning through Play p 23</a:t>
            </a:r>
            <a:endParaRPr lang="en-US" dirty="0"/>
          </a:p>
          <a:p>
            <a:r>
              <a:rPr lang="en-US" dirty="0"/>
              <a:t>Discuss our opinions on toys of yesterday, today, and whether imagination is important and if our toys stimulate imagination.</a:t>
            </a:r>
          </a:p>
          <a:p>
            <a:pPr>
              <a:buNone/>
            </a:pPr>
            <a:r>
              <a:rPr lang="en-US" b="1" dirty="0"/>
              <a:t>Dress</a:t>
            </a:r>
          </a:p>
          <a:p>
            <a:r>
              <a:rPr lang="en-US" dirty="0"/>
              <a:t>Children in the past dressed more formally for old pictures – suits, dresses.</a:t>
            </a:r>
          </a:p>
          <a:p>
            <a:r>
              <a:rPr lang="en-US" dirty="0" smtClean="0"/>
              <a:t>Both </a:t>
            </a:r>
            <a:r>
              <a:rPr lang="en-US" dirty="0"/>
              <a:t>boys and girls wore long gowns as toddlers.</a:t>
            </a:r>
          </a:p>
          <a:p>
            <a:r>
              <a:rPr lang="en-US" dirty="0" smtClean="0"/>
              <a:t>Today </a:t>
            </a:r>
            <a:r>
              <a:rPr lang="en-US" dirty="0"/>
              <a:t>we are more casual.</a:t>
            </a:r>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u="sng" dirty="0" smtClean="0">
                <a:solidFill>
                  <a:srgbClr val="FF0000"/>
                </a:solidFill>
              </a:rPr>
              <a:t>Reading </a:t>
            </a:r>
            <a:r>
              <a:rPr lang="en-US" u="sng" dirty="0">
                <a:solidFill>
                  <a:srgbClr val="FF0000"/>
                </a:solidFill>
              </a:rPr>
              <a:t>Check teacher’s text p24</a:t>
            </a:r>
            <a:r>
              <a:rPr lang="en-US" dirty="0">
                <a:solidFill>
                  <a:srgbClr val="FF0000"/>
                </a:solidFill>
              </a:rPr>
              <a:t/>
            </a:r>
            <a:br>
              <a:rPr lang="en-US" dirty="0">
                <a:solidFill>
                  <a:srgbClr val="FF0000"/>
                </a:solidFill>
              </a:rPr>
            </a:br>
            <a:endParaRPr lang="en-US" dirty="0">
              <a:solidFill>
                <a:srgbClr val="FF0000"/>
              </a:solidFill>
            </a:endParaRPr>
          </a:p>
        </p:txBody>
      </p:sp>
      <p:sp>
        <p:nvSpPr>
          <p:cNvPr id="5" name="Content Placeholder 4"/>
          <p:cNvSpPr>
            <a:spLocks noGrp="1"/>
          </p:cNvSpPr>
          <p:nvPr>
            <p:ph idx="1"/>
          </p:nvPr>
        </p:nvSpPr>
        <p:spPr/>
        <p:txBody>
          <a:bodyPr/>
          <a:lstStyle/>
          <a:p>
            <a:pPr lvl="0"/>
            <a:r>
              <a:rPr lang="en-US" dirty="0">
                <a:solidFill>
                  <a:srgbClr val="FF0000"/>
                </a:solidFill>
              </a:rPr>
              <a:t>Describe some of the differences between childhood in the 1800s and today.</a:t>
            </a:r>
          </a:p>
          <a:p>
            <a:pPr lvl="0"/>
            <a:r>
              <a:rPr lang="en-US" dirty="0">
                <a:solidFill>
                  <a:srgbClr val="FF0000"/>
                </a:solidFill>
              </a:rPr>
              <a:t>What is one aspect of childhood that has not changed over the years?</a:t>
            </a:r>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solidFill>
                  <a:srgbClr val="FF0000"/>
                </a:solidFill>
              </a:rPr>
              <a:t>Assignment:</a:t>
            </a:r>
            <a:br>
              <a:rPr lang="en-US" b="1" dirty="0" smtClean="0">
                <a:solidFill>
                  <a:srgbClr val="FF0000"/>
                </a:solidFill>
              </a:rPr>
            </a:br>
            <a:endParaRPr lang="en-US" b="1" dirty="0">
              <a:solidFill>
                <a:srgbClr val="FF0000"/>
              </a:solidFill>
            </a:endParaRPr>
          </a:p>
        </p:txBody>
      </p:sp>
      <p:sp>
        <p:nvSpPr>
          <p:cNvPr id="5" name="Content Placeholder 4"/>
          <p:cNvSpPr>
            <a:spLocks noGrp="1"/>
          </p:cNvSpPr>
          <p:nvPr>
            <p:ph idx="1"/>
          </p:nvPr>
        </p:nvSpPr>
        <p:spPr/>
        <p:txBody>
          <a:bodyPr>
            <a:normAutofit lnSpcReduction="10000"/>
          </a:bodyPr>
          <a:lstStyle/>
          <a:p>
            <a:r>
              <a:rPr lang="en-US" dirty="0" smtClean="0">
                <a:solidFill>
                  <a:srgbClr val="FF0000"/>
                </a:solidFill>
              </a:rPr>
              <a:t>Around </a:t>
            </a:r>
            <a:r>
              <a:rPr lang="en-US" dirty="0">
                <a:solidFill>
                  <a:srgbClr val="FF0000"/>
                </a:solidFill>
              </a:rPr>
              <a:t>the world children work as domestic servant, factory workers, and farm workers.  Research one of these types of child labor and the life they lead. </a:t>
            </a:r>
            <a:endParaRPr lang="en-US" dirty="0" smtClean="0">
              <a:solidFill>
                <a:srgbClr val="FF0000"/>
              </a:solidFill>
            </a:endParaRPr>
          </a:p>
          <a:p>
            <a:r>
              <a:rPr lang="en-US" dirty="0" smtClean="0">
                <a:solidFill>
                  <a:srgbClr val="FF0000"/>
                </a:solidFill>
              </a:rPr>
              <a:t>Discuss </a:t>
            </a:r>
            <a:r>
              <a:rPr lang="en-US" dirty="0">
                <a:solidFill>
                  <a:srgbClr val="FF0000"/>
                </a:solidFill>
              </a:rPr>
              <a:t>what children are required to do as laborers in theses situations.  </a:t>
            </a:r>
            <a:endParaRPr lang="en-US" dirty="0" smtClean="0">
              <a:solidFill>
                <a:srgbClr val="FF0000"/>
              </a:solidFill>
            </a:endParaRPr>
          </a:p>
          <a:p>
            <a:r>
              <a:rPr lang="en-US" dirty="0" smtClean="0">
                <a:solidFill>
                  <a:srgbClr val="FF0000"/>
                </a:solidFill>
              </a:rPr>
              <a:t>Write </a:t>
            </a:r>
            <a:r>
              <a:rPr lang="en-US" dirty="0">
                <a:solidFill>
                  <a:srgbClr val="FF0000"/>
                </a:solidFill>
              </a:rPr>
              <a:t>a letter from the perspective of the child.  Imagine they are writing to a friend and describe what their typical day is like.  </a:t>
            </a:r>
          </a:p>
          <a:p>
            <a:endParaRPr lang="en-US" dirty="0"/>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b="1" dirty="0"/>
              <a:t>Objectives:</a:t>
            </a:r>
            <a:r>
              <a:rPr lang="en-US" dirty="0"/>
              <a:t/>
            </a:r>
            <a:br>
              <a:rPr lang="en-US" dirty="0"/>
            </a:br>
            <a:endParaRPr lang="en-US" dirty="0"/>
          </a:p>
        </p:txBody>
      </p:sp>
      <p:sp>
        <p:nvSpPr>
          <p:cNvPr id="5" name="Content Placeholder 4"/>
          <p:cNvSpPr>
            <a:spLocks noGrp="1"/>
          </p:cNvSpPr>
          <p:nvPr>
            <p:ph idx="1"/>
          </p:nvPr>
        </p:nvSpPr>
        <p:spPr/>
        <p:txBody>
          <a:bodyPr>
            <a:normAutofit lnSpcReduction="10000"/>
          </a:bodyPr>
          <a:lstStyle/>
          <a:p>
            <a:pPr lvl="0"/>
            <a:r>
              <a:rPr lang="en-US" dirty="0"/>
              <a:t>Summarize the benefits of studying children</a:t>
            </a:r>
          </a:p>
          <a:p>
            <a:pPr lvl="0"/>
            <a:r>
              <a:rPr lang="en-US" dirty="0"/>
              <a:t>Explain how learning about typical behaviors can help you better understand children.</a:t>
            </a:r>
          </a:p>
          <a:p>
            <a:pPr lvl="0"/>
            <a:r>
              <a:rPr lang="en-US" dirty="0"/>
              <a:t>Describe how childhood today differs from childhood in the past</a:t>
            </a:r>
            <a:r>
              <a:rPr lang="en-US" dirty="0" smtClean="0"/>
              <a:t>.</a:t>
            </a:r>
          </a:p>
          <a:p>
            <a:pPr>
              <a:buNone/>
            </a:pPr>
            <a:r>
              <a:rPr lang="en-US" sz="4400" b="1" dirty="0" smtClean="0"/>
              <a:t>                     Key </a:t>
            </a:r>
            <a:r>
              <a:rPr lang="en-US" sz="4400" b="1" dirty="0"/>
              <a:t>Terms</a:t>
            </a:r>
            <a:endParaRPr lang="en-US" sz="4400" dirty="0"/>
          </a:p>
          <a:p>
            <a:pPr lvl="0"/>
            <a:r>
              <a:rPr lang="en-US" dirty="0"/>
              <a:t>Typical behaviors</a:t>
            </a:r>
          </a:p>
          <a:p>
            <a:pPr lvl="0"/>
            <a:r>
              <a:rPr lang="en-US" dirty="0"/>
              <a:t>Caregivers</a:t>
            </a:r>
          </a:p>
          <a:p>
            <a:pPr lvl="0"/>
            <a:endParaRPr lang="en-US" dirty="0"/>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 </a:t>
            </a:r>
            <a:br>
              <a:rPr lang="en-US" dirty="0"/>
            </a:br>
            <a:r>
              <a:rPr lang="en-US" b="1" dirty="0"/>
              <a:t>Living What You Learn p25</a:t>
            </a:r>
            <a:r>
              <a:rPr lang="en-US" dirty="0"/>
              <a:t/>
            </a:r>
            <a:br>
              <a:rPr lang="en-US" dirty="0"/>
            </a:br>
            <a:endParaRPr lang="en-US" dirty="0"/>
          </a:p>
        </p:txBody>
      </p:sp>
      <p:sp>
        <p:nvSpPr>
          <p:cNvPr id="5" name="Content Placeholder 4"/>
          <p:cNvSpPr>
            <a:spLocks noGrp="1"/>
          </p:cNvSpPr>
          <p:nvPr>
            <p:ph idx="1"/>
          </p:nvPr>
        </p:nvSpPr>
        <p:spPr/>
        <p:txBody>
          <a:bodyPr>
            <a:normAutofit fontScale="77500" lnSpcReduction="20000"/>
          </a:bodyPr>
          <a:lstStyle/>
          <a:p>
            <a:pPr>
              <a:buNone/>
            </a:pPr>
            <a:r>
              <a:rPr lang="en-US" dirty="0"/>
              <a:t>Gaining new skills</a:t>
            </a:r>
          </a:p>
          <a:p>
            <a:r>
              <a:rPr lang="en-US" dirty="0"/>
              <a:t>Try to find ways to apply what you have learned.  The sooner you use it the better you will understand it.  </a:t>
            </a:r>
            <a:endParaRPr lang="en-US" dirty="0" smtClean="0"/>
          </a:p>
          <a:p>
            <a:endParaRPr lang="en-US" dirty="0"/>
          </a:p>
          <a:p>
            <a:pPr>
              <a:buNone/>
            </a:pPr>
            <a:r>
              <a:rPr lang="en-US" dirty="0"/>
              <a:t>Understanding Yourself</a:t>
            </a:r>
          </a:p>
          <a:p>
            <a:r>
              <a:rPr lang="en-US" dirty="0"/>
              <a:t>As you understand children, you might start to see your own childhood differently.  </a:t>
            </a:r>
            <a:r>
              <a:rPr lang="en-US" dirty="0" smtClean="0"/>
              <a:t>Somewhat like </a:t>
            </a:r>
            <a:r>
              <a:rPr lang="en-US" dirty="0"/>
              <a:t>becoming a parent, helps you understand parents better.</a:t>
            </a:r>
          </a:p>
          <a:p>
            <a:pPr>
              <a:buNone/>
            </a:pPr>
            <a:r>
              <a:rPr lang="en-US" dirty="0"/>
              <a:t>Building for the Future</a:t>
            </a:r>
          </a:p>
          <a:p>
            <a:r>
              <a:rPr lang="en-US" dirty="0"/>
              <a:t>Skills and knowledge here may help you in a career if you choose child dev.  It will definitely help with parenthood.</a:t>
            </a:r>
          </a:p>
          <a:p>
            <a:pPr>
              <a:buNone/>
            </a:pPr>
            <a:r>
              <a:rPr lang="en-US" dirty="0"/>
              <a:t> </a:t>
            </a:r>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fontScale="77500" lnSpcReduction="20000"/>
          </a:bodyPr>
          <a:lstStyle/>
          <a:p>
            <a:r>
              <a:rPr lang="en-US" u="sng" dirty="0"/>
              <a:t>Review Questions p 26</a:t>
            </a:r>
            <a:endParaRPr lang="en-US" dirty="0"/>
          </a:p>
          <a:p>
            <a:r>
              <a:rPr lang="en-US" dirty="0"/>
              <a:t>Go over in class.  Academic Bowl style.  </a:t>
            </a:r>
          </a:p>
          <a:p>
            <a:r>
              <a:rPr lang="en-US" dirty="0"/>
              <a:t> </a:t>
            </a:r>
          </a:p>
          <a:p>
            <a:r>
              <a:rPr lang="en-US" dirty="0"/>
              <a:t>****Assignment</a:t>
            </a:r>
          </a:p>
          <a:p>
            <a:r>
              <a:rPr lang="en-US" dirty="0"/>
              <a:t>Student Activity Manual p 7</a:t>
            </a:r>
          </a:p>
          <a:p>
            <a:r>
              <a:rPr lang="en-US" dirty="0"/>
              <a:t>Do section 1-1</a:t>
            </a:r>
          </a:p>
          <a:p>
            <a:r>
              <a:rPr lang="en-US" dirty="0"/>
              <a:t> </a:t>
            </a:r>
          </a:p>
          <a:p>
            <a:r>
              <a:rPr lang="en-US" dirty="0"/>
              <a:t>****Assignment</a:t>
            </a:r>
          </a:p>
          <a:p>
            <a:r>
              <a:rPr lang="en-US" dirty="0"/>
              <a:t>Enrichment Activities</a:t>
            </a:r>
          </a:p>
          <a:p>
            <a:r>
              <a:rPr lang="en-US" dirty="0"/>
              <a:t>Becoming an Advocate for Children p7</a:t>
            </a:r>
          </a:p>
          <a:p>
            <a:r>
              <a:rPr lang="en-US" dirty="0"/>
              <a:t>Once this has been completed and checked, it will become part of your resource notebook.</a:t>
            </a:r>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solidFill>
                  <a:srgbClr val="7030A0"/>
                </a:solidFill>
              </a:rPr>
              <a:t>Section 2  P27</a:t>
            </a:r>
            <a:br>
              <a:rPr lang="en-US" b="1" dirty="0" smtClean="0">
                <a:solidFill>
                  <a:srgbClr val="7030A0"/>
                </a:solidFill>
              </a:rPr>
            </a:br>
            <a:r>
              <a:rPr lang="en-US" b="1" dirty="0" smtClean="0">
                <a:solidFill>
                  <a:srgbClr val="7030A0"/>
                </a:solidFill>
              </a:rPr>
              <a:t>Studying Children</a:t>
            </a:r>
            <a:endParaRPr lang="en-US" b="1" dirty="0">
              <a:solidFill>
                <a:srgbClr val="7030A0"/>
              </a:solidFill>
            </a:endParaRPr>
          </a:p>
        </p:txBody>
      </p:sp>
      <p:sp>
        <p:nvSpPr>
          <p:cNvPr id="5" name="Content Placeholder 4"/>
          <p:cNvSpPr>
            <a:spLocks noGrp="1"/>
          </p:cNvSpPr>
          <p:nvPr>
            <p:ph idx="1"/>
          </p:nvPr>
        </p:nvSpPr>
        <p:spPr/>
        <p:txBody>
          <a:bodyPr>
            <a:normAutofit fontScale="77500" lnSpcReduction="20000"/>
          </a:bodyPr>
          <a:lstStyle/>
          <a:p>
            <a:pPr>
              <a:buNone/>
            </a:pPr>
            <a:r>
              <a:rPr lang="en-US" b="1" dirty="0" smtClean="0"/>
              <a:t>Objectives:</a:t>
            </a:r>
            <a:endParaRPr lang="en-US" dirty="0" smtClean="0"/>
          </a:p>
          <a:p>
            <a:pPr lvl="0"/>
            <a:r>
              <a:rPr lang="en-US" dirty="0" smtClean="0"/>
              <a:t>Explain why childhood is an important time of development.</a:t>
            </a:r>
          </a:p>
          <a:p>
            <a:pPr lvl="0"/>
            <a:r>
              <a:rPr lang="en-US" dirty="0" smtClean="0"/>
              <a:t>Compare and contrast the leading theories about how children develop.</a:t>
            </a:r>
          </a:p>
          <a:p>
            <a:pPr lvl="0"/>
            <a:r>
              <a:rPr lang="en-US" dirty="0" smtClean="0"/>
              <a:t>Identify and give examples of the five characteristics of child development.</a:t>
            </a:r>
          </a:p>
          <a:p>
            <a:pPr lvl="0"/>
            <a:r>
              <a:rPr lang="en-US" dirty="0" smtClean="0"/>
              <a:t>Explain the impact that heredity and environment each has on development.</a:t>
            </a:r>
          </a:p>
          <a:p>
            <a:pPr lvl="0"/>
            <a:r>
              <a:rPr lang="en-US" dirty="0" smtClean="0"/>
              <a:t>List and define the stages of development after childhood.</a:t>
            </a:r>
          </a:p>
          <a:p>
            <a:pPr lvl="0"/>
            <a:r>
              <a:rPr lang="en-US" dirty="0" smtClean="0"/>
              <a:t>Describe how self-esteem and development are interrelated.</a:t>
            </a:r>
          </a:p>
          <a:p>
            <a:endParaRPr lang="en-US" dirty="0" smtClean="0"/>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Section 2 27</a:t>
            </a:r>
            <a:br>
              <a:rPr lang="en-US" b="1" dirty="0" smtClean="0"/>
            </a:br>
            <a:r>
              <a:rPr lang="en-US" b="1" dirty="0" smtClean="0"/>
              <a:t>Studying Children</a:t>
            </a:r>
            <a:endParaRPr lang="en-US" b="1"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Key Terms</a:t>
            </a:r>
            <a:endParaRPr lang="en-US" dirty="0" smtClean="0"/>
          </a:p>
          <a:p>
            <a:pPr lvl="0"/>
            <a:r>
              <a:rPr lang="en-US" dirty="0" smtClean="0"/>
              <a:t>Stimulation		</a:t>
            </a:r>
          </a:p>
          <a:p>
            <a:pPr lvl="0"/>
            <a:r>
              <a:rPr lang="en-US" dirty="0" smtClean="0"/>
              <a:t>Sequence</a:t>
            </a:r>
          </a:p>
          <a:p>
            <a:pPr lvl="0"/>
            <a:r>
              <a:rPr lang="en-US" dirty="0" smtClean="0"/>
              <a:t>Heredity</a:t>
            </a:r>
          </a:p>
          <a:p>
            <a:pPr lvl="0"/>
            <a:r>
              <a:rPr lang="en-US" dirty="0" smtClean="0"/>
              <a:t>Environment</a:t>
            </a:r>
          </a:p>
          <a:p>
            <a:pPr lvl="0"/>
            <a:r>
              <a:rPr lang="en-US" dirty="0" smtClean="0"/>
              <a:t>Human Life Cycle</a:t>
            </a:r>
          </a:p>
          <a:p>
            <a:pPr lvl="0"/>
            <a:r>
              <a:rPr lang="en-US" dirty="0" smtClean="0"/>
              <a:t>Developmental tasks</a:t>
            </a:r>
          </a:p>
          <a:p>
            <a:pPr lvl="0"/>
            <a:r>
              <a:rPr lang="en-US" dirty="0" smtClean="0"/>
              <a:t>Self-esteem</a:t>
            </a:r>
          </a:p>
          <a:p>
            <a:pPr algn="ctr">
              <a:buNone/>
            </a:pPr>
            <a:r>
              <a:rPr lang="en-US" dirty="0" smtClean="0"/>
              <a:t>   No matter how much we study children, there will always be unanswered questions.  </a:t>
            </a:r>
          </a:p>
          <a:p>
            <a:pPr algn="ctr"/>
            <a:endParaRPr lang="en-US" i="1"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Why is Childhood Crucial? P27</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Time of preparation for adulthood.</a:t>
            </a:r>
          </a:p>
          <a:p>
            <a:pPr lvl="0"/>
            <a:r>
              <a:rPr lang="en-US" dirty="0" smtClean="0"/>
              <a:t>May be the most important stage of life for brain development.</a:t>
            </a:r>
          </a:p>
          <a:p>
            <a:r>
              <a:rPr lang="en-US" dirty="0" smtClean="0"/>
              <a:t>At birth the baby’s brain is the least developed organ (1/4 the size of an adult’s).</a:t>
            </a:r>
          </a:p>
          <a:p>
            <a:r>
              <a:rPr lang="en-US" dirty="0" smtClean="0"/>
              <a:t>By age 3 it has produced hundreds of trillions of connections among brain cells.  </a:t>
            </a:r>
          </a:p>
          <a:p>
            <a:r>
              <a:rPr lang="en-US" dirty="0" smtClean="0"/>
              <a:t>A baby’s brain develops in response to </a:t>
            </a:r>
            <a:r>
              <a:rPr lang="en-US" b="1" u="sng" dirty="0" smtClean="0"/>
              <a:t>stimulation.</a:t>
            </a:r>
          </a:p>
          <a:p>
            <a:endParaRPr lang="en-US" dirty="0" smtClean="0"/>
          </a:p>
          <a:p>
            <a:pPr>
              <a:buNone/>
            </a:pPr>
            <a:r>
              <a:rPr lang="en-US" i="1" dirty="0" smtClean="0">
                <a:solidFill>
                  <a:srgbClr val="FF0000"/>
                </a:solidFill>
              </a:rPr>
              <a:t>What is stimulation? </a:t>
            </a:r>
          </a:p>
          <a:p>
            <a:pPr>
              <a:buNone/>
            </a:pPr>
            <a:r>
              <a:rPr lang="en-US" dirty="0" smtClean="0"/>
              <a:t> </a:t>
            </a:r>
          </a:p>
          <a:p>
            <a:pPr>
              <a:buNone/>
            </a:pPr>
            <a:r>
              <a:rPr lang="en-US" i="1" dirty="0" smtClean="0"/>
              <a:t>Activities that arouse a baby’s sense of sight, sound, touch, taste, and smell.  </a:t>
            </a:r>
            <a:endParaRPr lang="en-US" dirty="0" smtClean="0"/>
          </a:p>
          <a:p>
            <a:pPr>
              <a:buNone/>
            </a:pPr>
            <a:r>
              <a:rPr lang="en-US" i="1" dirty="0" smtClean="0"/>
              <a:t> </a:t>
            </a:r>
            <a:endParaRPr lang="en-US" dirty="0" smtClean="0"/>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Activities that improve a baby’s curiosity, attention span, memory and nervous system development. </a:t>
            </a:r>
            <a:br>
              <a:rPr lang="en-US" sz="2800" b="1" dirty="0" smtClean="0"/>
            </a:br>
            <a:endParaRPr lang="en-US" sz="2800" b="1" dirty="0"/>
          </a:p>
        </p:txBody>
      </p:sp>
      <p:sp>
        <p:nvSpPr>
          <p:cNvPr id="3" name="Content Placeholder 2"/>
          <p:cNvSpPr>
            <a:spLocks noGrp="1"/>
          </p:cNvSpPr>
          <p:nvPr>
            <p:ph idx="1"/>
          </p:nvPr>
        </p:nvSpPr>
        <p:spPr/>
        <p:txBody>
          <a:bodyPr>
            <a:normAutofit fontScale="92500"/>
          </a:bodyPr>
          <a:lstStyle/>
          <a:p>
            <a:r>
              <a:rPr lang="en-US" dirty="0" smtClean="0"/>
              <a:t>Baby’s who are stimulated, develop more quickly and have a more secure self-image.</a:t>
            </a:r>
          </a:p>
          <a:p>
            <a:r>
              <a:rPr lang="en-US" dirty="0" smtClean="0"/>
              <a:t>By 3-4 months old, babies connect what they see with what they smell, feel, and taste.  </a:t>
            </a:r>
          </a:p>
          <a:p>
            <a:r>
              <a:rPr lang="en-US" dirty="0" smtClean="0"/>
              <a:t>By the time they are walking, the brain is sending messages faster and more clearly.  </a:t>
            </a:r>
          </a:p>
          <a:p>
            <a:r>
              <a:rPr lang="en-US" dirty="0" smtClean="0"/>
              <a:t>Repetition of actions such as throwing a ball reinforces pathways in the brain, making it easier to perform the same action the next time.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i="1" dirty="0" smtClean="0">
                <a:solidFill>
                  <a:srgbClr val="FF0000"/>
                </a:solidFill>
              </a:rPr>
              <a:t>Critical Thinking – Discussion  </a:t>
            </a:r>
          </a:p>
          <a:p>
            <a:r>
              <a:rPr lang="en-US" i="1" dirty="0" smtClean="0">
                <a:solidFill>
                  <a:srgbClr val="FF0000"/>
                </a:solidFill>
              </a:rPr>
              <a:t>What if a child wants to run a lot but the parent holds him back wherever they go so he won’t run?  Is this good or bad?</a:t>
            </a:r>
          </a:p>
          <a:p>
            <a:r>
              <a:rPr lang="en-US" i="1" dirty="0" smtClean="0">
                <a:solidFill>
                  <a:srgbClr val="FF0000"/>
                </a:solidFill>
              </a:rPr>
              <a:t>What can you suggest for the parent?</a:t>
            </a:r>
          </a:p>
          <a:p>
            <a:pPr>
              <a:buNone/>
            </a:pPr>
            <a:endParaRPr lang="en-US" dirty="0" smtClean="0"/>
          </a:p>
          <a:p>
            <a:pPr>
              <a:buNone/>
            </a:pPr>
            <a:r>
              <a:rPr lang="en-US" b="1" dirty="0" smtClean="0"/>
              <a:t>Read p29 The Developing Brain</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Theories About Development p28</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Provide info about how children learn and develop skills.</a:t>
            </a:r>
          </a:p>
          <a:p>
            <a:r>
              <a:rPr lang="en-US" dirty="0" smtClean="0"/>
              <a:t>Some theories have been tested while others can’t be tested.</a:t>
            </a:r>
          </a:p>
          <a:p>
            <a:pPr>
              <a:buNone/>
            </a:pPr>
            <a:r>
              <a:rPr lang="en-US" dirty="0" smtClean="0"/>
              <a:t> </a:t>
            </a:r>
          </a:p>
          <a:p>
            <a:pPr>
              <a:buNone/>
            </a:pPr>
            <a:r>
              <a:rPr lang="en-US" b="1" dirty="0" smtClean="0"/>
              <a:t>Researchers Have Found p28</a:t>
            </a:r>
            <a:endParaRPr lang="en-US" dirty="0" smtClean="0"/>
          </a:p>
          <a:p>
            <a:r>
              <a:rPr lang="en-US" dirty="0" smtClean="0"/>
              <a:t>Characteristics of Development </a:t>
            </a:r>
          </a:p>
          <a:p>
            <a:r>
              <a:rPr lang="en-US" dirty="0" smtClean="0"/>
              <a:t>Children’s development follows 5 general rules:</a:t>
            </a:r>
          </a:p>
          <a:p>
            <a:pPr>
              <a:buNone/>
            </a:pPr>
            <a:r>
              <a:rPr lang="en-US" b="1" dirty="0" smtClean="0"/>
              <a:t>1.  	Dev is similar for each individual</a:t>
            </a:r>
          </a:p>
          <a:p>
            <a:pPr>
              <a:buNone/>
            </a:pPr>
            <a:r>
              <a:rPr lang="en-US" dirty="0" smtClean="0"/>
              <a:t>      They go through the same stages in about the same order.</a:t>
            </a:r>
          </a:p>
          <a:p>
            <a:pPr>
              <a:buNone/>
            </a:pPr>
            <a:r>
              <a:rPr lang="en-US" dirty="0" smtClean="0"/>
              <a:t>      Ex:  lift heads, before lift bodies, crawl before walk</a:t>
            </a:r>
          </a:p>
          <a:p>
            <a:pPr>
              <a:buNone/>
            </a:pPr>
            <a:r>
              <a:rPr lang="en-US" dirty="0" smtClean="0"/>
              <a:t>2.	</a:t>
            </a:r>
            <a:r>
              <a:rPr lang="en-US" b="1" dirty="0" smtClean="0"/>
              <a:t>Dev builds upon earlier learning</a:t>
            </a:r>
          </a:p>
          <a:p>
            <a:pPr>
              <a:buNone/>
            </a:pPr>
            <a:r>
              <a:rPr lang="en-US" dirty="0" smtClean="0"/>
              <a:t>      It follows a sequence or a set of steps</a:t>
            </a:r>
          </a:p>
          <a:p>
            <a:pPr>
              <a:buNone/>
            </a:pPr>
            <a:r>
              <a:rPr lang="en-US" dirty="0" smtClean="0"/>
              <a:t>      Ex:  a child learns one word before learning sentences</a:t>
            </a:r>
          </a:p>
          <a:p>
            <a:pPr>
              <a:buNone/>
            </a:pPr>
            <a:r>
              <a:rPr lang="en-US" dirty="0" smtClean="0"/>
              <a:t>3.	</a:t>
            </a:r>
            <a:r>
              <a:rPr lang="en-US" b="1" dirty="0" smtClean="0"/>
              <a:t>Dev process at an individual rate</a:t>
            </a:r>
          </a:p>
          <a:p>
            <a:pPr>
              <a:buNone/>
            </a:pPr>
            <a:r>
              <a:rPr lang="en-US" dirty="0" smtClean="0"/>
              <a:t>      Not every child develops at the same rate</a:t>
            </a:r>
            <a:r>
              <a:rPr lang="en-US" b="1" dirty="0" smtClean="0"/>
              <a:t>.    </a:t>
            </a:r>
            <a:r>
              <a:rPr lang="en-US" b="1" i="1" dirty="0" smtClean="0">
                <a:solidFill>
                  <a:srgbClr val="FF0000"/>
                </a:solidFill>
              </a:rPr>
              <a:t>Why?</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br>
              <a:rPr lang="en-US" dirty="0" smtClean="0"/>
            </a:br>
            <a:r>
              <a:rPr lang="en-US" sz="4000" b="1" dirty="0" smtClean="0"/>
              <a:t>Theories About Development p28 Cont.</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i="1" dirty="0" smtClean="0">
                <a:solidFill>
                  <a:srgbClr val="FF0000"/>
                </a:solidFill>
              </a:rPr>
              <a:t>Answer</a:t>
            </a:r>
            <a:r>
              <a:rPr lang="en-US" dirty="0" smtClean="0">
                <a:solidFill>
                  <a:srgbClr val="FF0000"/>
                </a:solidFill>
              </a:rPr>
              <a:t>	</a:t>
            </a:r>
          </a:p>
          <a:p>
            <a:r>
              <a:rPr lang="en-US" i="1" dirty="0" smtClean="0">
                <a:solidFill>
                  <a:srgbClr val="FF0000"/>
                </a:solidFill>
              </a:rPr>
              <a:t>Preemies, mental retardation, illnesses, gender, heredity</a:t>
            </a:r>
          </a:p>
          <a:p>
            <a:pPr>
              <a:buNone/>
            </a:pPr>
            <a:r>
              <a:rPr lang="en-US" dirty="0" smtClean="0"/>
              <a:t>4.	</a:t>
            </a:r>
            <a:r>
              <a:rPr lang="en-US" b="1" dirty="0" smtClean="0"/>
              <a:t>The different areas of development are </a:t>
            </a:r>
            <a:r>
              <a:rPr lang="en-US" dirty="0" smtClean="0"/>
              <a:t>interrelated </a:t>
            </a:r>
          </a:p>
          <a:p>
            <a:pPr>
              <a:buNone/>
            </a:pPr>
            <a:r>
              <a:rPr lang="en-US" dirty="0" smtClean="0"/>
              <a:t>   Changes occur in many areas at one time – body, mind, emotions</a:t>
            </a:r>
          </a:p>
          <a:p>
            <a:pPr>
              <a:buNone/>
            </a:pPr>
            <a:r>
              <a:rPr lang="en-US" dirty="0" smtClean="0"/>
              <a:t>5</a:t>
            </a:r>
            <a:r>
              <a:rPr lang="en-US" b="1" dirty="0" smtClean="0"/>
              <a:t>.	Development is a lifelong process</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Maslow’s Hierarchy of Needs</a:t>
            </a:r>
            <a:endParaRPr lang="en-US" b="1" dirty="0"/>
          </a:p>
        </p:txBody>
      </p:sp>
      <p:pic>
        <p:nvPicPr>
          <p:cNvPr id="5" name="Content Placeholder 4" descr="http://upload.wikimedia.org/wikipedia/commons/c/c3/Maslow's_hierarchy_of_needs.png"/>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115114" y="1600200"/>
            <a:ext cx="6913771" cy="4525963"/>
          </a:xfrm>
          <a:prstGeom prst="rect">
            <a:avLst/>
          </a:prstGeom>
          <a:noFill/>
          <a:ln>
            <a:noFill/>
          </a:ln>
        </p:spPr>
      </p:pic>
      <p:sp>
        <p:nvSpPr>
          <p:cNvPr id="4" name="Slide Number Placeholder 3"/>
          <p:cNvSpPr>
            <a:spLocks noGrp="1"/>
          </p:cNvSpPr>
          <p:nvPr>
            <p:ph type="sldNum" sz="quarter" idx="12"/>
          </p:nvPr>
        </p:nvSpPr>
        <p:spPr/>
        <p:txBody>
          <a:bodyPr/>
          <a:lstStyle/>
          <a:p>
            <a:fld id="{53B15390-DA0B-4A5D-B341-C8B2E9AFF6DB}" type="slidenum">
              <a:rPr lang="en-US" smtClean="0"/>
              <a:pPr/>
              <a:t>29</a:t>
            </a:fld>
            <a:endParaRPr lang="en-US"/>
          </a:p>
        </p:txBody>
      </p:sp>
    </p:spTree>
    <p:extLst>
      <p:ext uri="{BB962C8B-B14F-4D97-AF65-F5344CB8AC3E}">
        <p14:creationId xmlns:p14="http://schemas.microsoft.com/office/powerpoint/2010/main" val="1189404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a:buNone/>
            </a:pPr>
            <a:r>
              <a:rPr lang="en-US" b="1" u="sng" dirty="0">
                <a:solidFill>
                  <a:srgbClr val="FF0000"/>
                </a:solidFill>
              </a:rPr>
              <a:t>Read:  Making a Difference in Children’s Lives p21</a:t>
            </a:r>
            <a:endParaRPr lang="en-US" b="1" dirty="0">
              <a:solidFill>
                <a:srgbClr val="FF0000"/>
              </a:solidFill>
            </a:endParaRPr>
          </a:p>
          <a:p>
            <a:r>
              <a:rPr lang="en-US" dirty="0">
                <a:solidFill>
                  <a:srgbClr val="FF0000"/>
                </a:solidFill>
              </a:rPr>
              <a:t>Why do you want to learn about children?</a:t>
            </a:r>
          </a:p>
          <a:p>
            <a:r>
              <a:rPr lang="en-US" dirty="0">
                <a:solidFill>
                  <a:srgbClr val="FF0000"/>
                </a:solidFill>
              </a:rPr>
              <a:t>Why is understanding yourself, helpful in understanding children?</a:t>
            </a:r>
          </a:p>
          <a:p>
            <a:pPr>
              <a:buNone/>
            </a:pPr>
            <a:r>
              <a:rPr lang="en-US" dirty="0">
                <a:solidFill>
                  <a:srgbClr val="FF0000"/>
                </a:solidFill>
              </a:rPr>
              <a:t> </a:t>
            </a:r>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u="sng" dirty="0" smtClean="0">
                <a:solidFill>
                  <a:srgbClr val="FF0000"/>
                </a:solidFill>
              </a:rPr>
              <a:t>Read &amp; Discuss p29 Major Child Dev Theorists</a:t>
            </a:r>
            <a:endParaRPr lang="en-US" b="1" i="1" dirty="0" smtClean="0">
              <a:solidFill>
                <a:srgbClr val="FF0000"/>
              </a:solidFill>
            </a:endParaRPr>
          </a:p>
          <a:p>
            <a:r>
              <a:rPr lang="en-US" b="1" i="1" u="sng" dirty="0" smtClean="0">
                <a:solidFill>
                  <a:srgbClr val="FF0000"/>
                </a:solidFill>
              </a:rPr>
              <a:t>Critical thinking p29</a:t>
            </a:r>
            <a:endParaRPr lang="en-US" b="1" i="1" dirty="0" smtClean="0">
              <a:solidFill>
                <a:srgbClr val="FF0000"/>
              </a:solidFill>
            </a:endParaRPr>
          </a:p>
          <a:p>
            <a:r>
              <a:rPr lang="en-US" i="1" dirty="0" smtClean="0">
                <a:solidFill>
                  <a:srgbClr val="FF0000"/>
                </a:solidFill>
              </a:rPr>
              <a:t>Which of the theorists were involved in </a:t>
            </a:r>
          </a:p>
          <a:p>
            <a:r>
              <a:rPr lang="en-US" i="1" dirty="0" smtClean="0">
                <a:solidFill>
                  <a:srgbClr val="FF0000"/>
                </a:solidFill>
              </a:rPr>
              <a:t>Personality formation?</a:t>
            </a:r>
          </a:p>
          <a:p>
            <a:r>
              <a:rPr lang="en-US" i="1" dirty="0" smtClean="0">
                <a:solidFill>
                  <a:srgbClr val="FF0000"/>
                </a:solidFill>
              </a:rPr>
              <a:t>Intellectual development?</a:t>
            </a:r>
          </a:p>
          <a:p>
            <a:r>
              <a:rPr lang="en-US" i="1" dirty="0" smtClean="0">
                <a:solidFill>
                  <a:srgbClr val="FF0000"/>
                </a:solidFill>
              </a:rPr>
              <a:t>Social development?</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Applying Research</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i="1" dirty="0" smtClean="0">
                <a:solidFill>
                  <a:srgbClr val="FF0000"/>
                </a:solidFill>
              </a:rPr>
              <a:t>Read the following:</a:t>
            </a:r>
          </a:p>
          <a:p>
            <a:r>
              <a:rPr lang="en-US" dirty="0" smtClean="0"/>
              <a:t>“Marta took care of her younger brother, Ramon, for two hours each day after school before her parents came home.  Ramon had the habit of leaving his toys strewn about the family room when he had finished playing.”</a:t>
            </a:r>
          </a:p>
          <a:p>
            <a:pPr lvl="0"/>
            <a:r>
              <a:rPr lang="en-US" dirty="0" smtClean="0"/>
              <a:t>How could Marta use Skinner’s ideas to get her brother to put his toys away when he was done playing?</a:t>
            </a:r>
          </a:p>
          <a:p>
            <a:pPr lvl="0"/>
            <a:r>
              <a:rPr lang="en-US" dirty="0" smtClean="0"/>
              <a:t>What positive reinforcement could Marta give her brother to encourage him?</a:t>
            </a:r>
          </a:p>
          <a:p>
            <a:pPr>
              <a:buNone/>
            </a:pPr>
            <a:r>
              <a:rPr lang="en-US" dirty="0" smtClean="0"/>
              <a:t> </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rgbClr val="FF0000"/>
                </a:solidFill>
              </a:rPr>
              <a:t>Activity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i="1" dirty="0" smtClean="0">
                <a:solidFill>
                  <a:srgbClr val="FF0000"/>
                </a:solidFill>
              </a:rPr>
              <a:t>Divide into 2 teams.</a:t>
            </a:r>
          </a:p>
          <a:p>
            <a:r>
              <a:rPr lang="en-US" i="1" dirty="0" smtClean="0">
                <a:solidFill>
                  <a:srgbClr val="FF0000"/>
                </a:solidFill>
              </a:rPr>
              <a:t>Each team is to write 3 brief clues about each of the theorists in the chart on an index card.</a:t>
            </a:r>
          </a:p>
          <a:p>
            <a:r>
              <a:rPr lang="en-US" i="1" dirty="0" smtClean="0">
                <a:solidFill>
                  <a:srgbClr val="FF0000"/>
                </a:solidFill>
              </a:rPr>
              <a:t>Collect each team’s cards and place them in separate piles. </a:t>
            </a:r>
          </a:p>
          <a:p>
            <a:r>
              <a:rPr lang="en-US" i="1" dirty="0" smtClean="0">
                <a:solidFill>
                  <a:srgbClr val="FF0000"/>
                </a:solidFill>
              </a:rPr>
              <a:t>Put away notes and books.</a:t>
            </a:r>
          </a:p>
          <a:p>
            <a:r>
              <a:rPr lang="en-US" i="1" dirty="0" smtClean="0">
                <a:solidFill>
                  <a:srgbClr val="FF0000"/>
                </a:solidFill>
              </a:rPr>
              <a:t>A player form each team picks up a card from his or her team’s card pile and reads the clues to the other player.  If the player from the other teams correctly identifies the theorist, his or her team gets one point.  If the player misses, a player from the other team is asked to name the correct theorist.  If they answer correctly that team gets a point.  Continue until all cards are played.</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u="sng" dirty="0" smtClean="0">
                <a:solidFill>
                  <a:srgbClr val="FF0000"/>
                </a:solidFill>
              </a:rPr>
              <a:t>Reading Check p28 teacher’s text</a:t>
            </a:r>
            <a:endParaRPr lang="en-US" b="1" dirty="0" smtClean="0">
              <a:solidFill>
                <a:srgbClr val="FF0000"/>
              </a:solidFill>
            </a:endParaRPr>
          </a:p>
          <a:p>
            <a:pPr lvl="0"/>
            <a:r>
              <a:rPr lang="en-US" dirty="0" smtClean="0">
                <a:solidFill>
                  <a:srgbClr val="FF0000"/>
                </a:solidFill>
              </a:rPr>
              <a:t>What are neurons?</a:t>
            </a:r>
          </a:p>
          <a:p>
            <a:pPr lvl="0"/>
            <a:r>
              <a:rPr lang="en-US" dirty="0" smtClean="0">
                <a:solidFill>
                  <a:srgbClr val="FF0000"/>
                </a:solidFill>
              </a:rPr>
              <a:t>What reinforces pathways in the brain?</a:t>
            </a:r>
          </a:p>
          <a:p>
            <a:pPr lvl="0"/>
            <a:r>
              <a:rPr lang="en-US" dirty="0" smtClean="0">
                <a:solidFill>
                  <a:srgbClr val="FF0000"/>
                </a:solidFill>
              </a:rPr>
              <a:t>What general rules of child development do researchers agree on?</a:t>
            </a:r>
          </a:p>
          <a:p>
            <a:pPr lvl="0"/>
            <a:r>
              <a:rPr lang="en-US" dirty="0" smtClean="0">
                <a:solidFill>
                  <a:srgbClr val="FF0000"/>
                </a:solidFill>
              </a:rPr>
              <a:t>Which child development theorist was the first to study children scientifically?</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Influences on Development p 30</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Development at Different rates due to:</a:t>
            </a:r>
          </a:p>
          <a:p>
            <a:pPr lvl="0"/>
            <a:r>
              <a:rPr lang="en-US" dirty="0" smtClean="0"/>
              <a:t>Heredity</a:t>
            </a:r>
          </a:p>
          <a:p>
            <a:pPr lvl="0"/>
            <a:r>
              <a:rPr lang="en-US" dirty="0" smtClean="0"/>
              <a:t>Environment</a:t>
            </a:r>
          </a:p>
          <a:p>
            <a:pPr lvl="0"/>
            <a:endParaRPr lang="en-US" dirty="0" smtClean="0"/>
          </a:p>
          <a:p>
            <a:r>
              <a:rPr lang="en-US" b="1" dirty="0" smtClean="0"/>
              <a:t>Heredity </a:t>
            </a:r>
            <a:r>
              <a:rPr lang="en-US" dirty="0" smtClean="0"/>
              <a:t>= biological transfer of certain characteristics from earlier generations.  Often referred to as nature.</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Influences on Development p 30</a:t>
            </a:r>
            <a:endParaRPr lang="en-US" dirty="0"/>
          </a:p>
        </p:txBody>
      </p:sp>
      <p:sp>
        <p:nvSpPr>
          <p:cNvPr id="3" name="Content Placeholder 2"/>
          <p:cNvSpPr>
            <a:spLocks noGrp="1"/>
          </p:cNvSpPr>
          <p:nvPr>
            <p:ph idx="1"/>
          </p:nvPr>
        </p:nvSpPr>
        <p:spPr/>
        <p:txBody>
          <a:bodyPr/>
          <a:lstStyle/>
          <a:p>
            <a:r>
              <a:rPr lang="en-US" b="1" dirty="0" smtClean="0"/>
              <a:t>Environment</a:t>
            </a:r>
            <a:r>
              <a:rPr lang="en-US" dirty="0" smtClean="0"/>
              <a:t>=the people, places, and things that surround and influence  person, family, home, school, and community.  Nurture refers to influences and conditions in the environment.</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Influences on Development p 30 Cont.</a:t>
            </a:r>
            <a:endParaRPr lang="en-US" dirty="0"/>
          </a:p>
        </p:txBody>
      </p:sp>
      <p:sp>
        <p:nvSpPr>
          <p:cNvPr id="3" name="Content Placeholder 2"/>
          <p:cNvSpPr>
            <a:spLocks noGrp="1"/>
          </p:cNvSpPr>
          <p:nvPr>
            <p:ph idx="1"/>
          </p:nvPr>
        </p:nvSpPr>
        <p:spPr/>
        <p:txBody>
          <a:bodyPr>
            <a:normAutofit lnSpcReduction="10000"/>
          </a:bodyPr>
          <a:lstStyle/>
          <a:p>
            <a:r>
              <a:rPr lang="en-US" b="1" dirty="0" smtClean="0"/>
              <a:t>Development </a:t>
            </a:r>
            <a:r>
              <a:rPr lang="en-US" dirty="0" smtClean="0"/>
              <a:t>refers to the changes over time in a person’s structure, thought, or behaviors as a result of biological and environmental influences.</a:t>
            </a:r>
          </a:p>
          <a:p>
            <a:r>
              <a:rPr lang="en-US" dirty="0" smtClean="0"/>
              <a:t>These changes are usually cumulative and progressive (build on one another to be more advanced).</a:t>
            </a:r>
          </a:p>
          <a:p>
            <a:pPr algn="ctr">
              <a:buNone/>
            </a:pPr>
            <a:r>
              <a:rPr lang="en-US" i="1" dirty="0" smtClean="0">
                <a:solidFill>
                  <a:srgbClr val="FF0000"/>
                </a:solidFill>
              </a:rPr>
              <a:t>How is the rate of development related to the safety of the child?</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Influences on Development p 30 Cont.</a:t>
            </a:r>
            <a:endParaRPr lang="en-US" dirty="0"/>
          </a:p>
        </p:txBody>
      </p:sp>
      <p:sp>
        <p:nvSpPr>
          <p:cNvPr id="3" name="Content Placeholder 2"/>
          <p:cNvSpPr>
            <a:spLocks noGrp="1"/>
          </p:cNvSpPr>
          <p:nvPr>
            <p:ph idx="1"/>
          </p:nvPr>
        </p:nvSpPr>
        <p:spPr/>
        <p:txBody>
          <a:bodyPr/>
          <a:lstStyle/>
          <a:p>
            <a:pPr>
              <a:buNone/>
            </a:pPr>
            <a:r>
              <a:rPr lang="en-US" i="1" dirty="0" smtClean="0">
                <a:solidFill>
                  <a:srgbClr val="FF0000"/>
                </a:solidFill>
              </a:rPr>
              <a:t>Answer</a:t>
            </a:r>
          </a:p>
          <a:p>
            <a:r>
              <a:rPr lang="en-US" i="1" dirty="0" smtClean="0">
                <a:solidFill>
                  <a:srgbClr val="FF0000"/>
                </a:solidFill>
              </a:rPr>
              <a:t>Some children at age 3 or 4 may be able to use playground equipment independently.  Others may not be able to do this.  </a:t>
            </a:r>
            <a:endParaRPr lang="en-US" dirty="0" smtClean="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Influences on Development p 30 Cont.</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Parenting Guidelines</a:t>
            </a:r>
            <a:endParaRPr lang="en-US" dirty="0" smtClean="0"/>
          </a:p>
          <a:p>
            <a:pPr lvl="0"/>
            <a:r>
              <a:rPr lang="en-US" dirty="0" smtClean="0"/>
              <a:t>Research has revealed that the care a child receives has a great impact on the brain development. Guidelines from experts:</a:t>
            </a:r>
          </a:p>
          <a:p>
            <a:pPr lvl="0"/>
            <a:r>
              <a:rPr lang="en-US" dirty="0" smtClean="0"/>
              <a:t>Be warm, loving, and responsive</a:t>
            </a:r>
          </a:p>
          <a:p>
            <a:pPr lvl="0"/>
            <a:r>
              <a:rPr lang="en-US" dirty="0" smtClean="0"/>
              <a:t>Provide good nutrition</a:t>
            </a:r>
          </a:p>
          <a:p>
            <a:pPr lvl="0"/>
            <a:r>
              <a:rPr lang="en-US" dirty="0" smtClean="0"/>
              <a:t>Talk, read, and sing to your child</a:t>
            </a:r>
          </a:p>
          <a:p>
            <a:pPr lvl="0"/>
            <a:r>
              <a:rPr lang="en-US" dirty="0" smtClean="0"/>
              <a:t>Establish routines and rituals</a:t>
            </a:r>
          </a:p>
          <a:p>
            <a:pPr lvl="0"/>
            <a:r>
              <a:rPr lang="en-US" dirty="0" smtClean="0"/>
              <a:t>Encourage safe exploration and play</a:t>
            </a:r>
          </a:p>
          <a:p>
            <a:pPr lvl="0"/>
            <a:r>
              <a:rPr lang="en-US" dirty="0" smtClean="0"/>
              <a:t>Limit TV</a:t>
            </a:r>
          </a:p>
          <a:p>
            <a:pPr lvl="0"/>
            <a:r>
              <a:rPr lang="en-US" dirty="0" smtClean="0"/>
              <a:t>Use discipline as an opportunity to teach</a:t>
            </a:r>
          </a:p>
          <a:p>
            <a:pPr lvl="0"/>
            <a:r>
              <a:rPr lang="en-US" dirty="0" smtClean="0"/>
              <a:t>Recognize that each child is unique</a:t>
            </a:r>
          </a:p>
          <a:p>
            <a:pPr lvl="0"/>
            <a:r>
              <a:rPr lang="en-US" dirty="0" smtClean="0"/>
              <a:t>Choose quality child care and stay involved with the care.</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FF0000"/>
                </a:solidFill>
              </a:rPr>
              <a:t>Activity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FF0000"/>
                </a:solidFill>
              </a:rPr>
              <a:t>Divide into teams.</a:t>
            </a:r>
          </a:p>
          <a:p>
            <a:r>
              <a:rPr lang="en-US" dirty="0" smtClean="0">
                <a:solidFill>
                  <a:srgbClr val="FF0000"/>
                </a:solidFill>
              </a:rPr>
              <a:t>Use poster board to create a Venn diagram with 3 labels:</a:t>
            </a:r>
          </a:p>
          <a:p>
            <a:r>
              <a:rPr lang="en-US" dirty="0" smtClean="0">
                <a:solidFill>
                  <a:srgbClr val="FF0000"/>
                </a:solidFill>
              </a:rPr>
              <a:t>Heredity, Environment, Both (where the circle overlaps).  </a:t>
            </a:r>
          </a:p>
          <a:p>
            <a:r>
              <a:rPr lang="en-US" dirty="0" smtClean="0">
                <a:solidFill>
                  <a:srgbClr val="FF0000"/>
                </a:solidFill>
              </a:rPr>
              <a:t>List on the diagram characteristic they believe are influenced by heredity and environment.  If a characteristic is influenced by both, list in the overlapped portion.</a:t>
            </a:r>
          </a:p>
          <a:p>
            <a:r>
              <a:rPr lang="en-US" dirty="0" smtClean="0">
                <a:solidFill>
                  <a:srgbClr val="FF0000"/>
                </a:solidFill>
              </a:rPr>
              <a:t> </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900" b="1" dirty="0"/>
              <a:t>Your impact on children</a:t>
            </a:r>
            <a:r>
              <a:rPr lang="en-US" dirty="0"/>
              <a:t/>
            </a:r>
            <a:br>
              <a:rPr lang="en-US" dirty="0"/>
            </a:br>
            <a:endParaRPr lang="en-US" dirty="0"/>
          </a:p>
        </p:txBody>
      </p:sp>
      <p:sp>
        <p:nvSpPr>
          <p:cNvPr id="5" name="Content Placeholder 4"/>
          <p:cNvSpPr>
            <a:spLocks noGrp="1"/>
          </p:cNvSpPr>
          <p:nvPr>
            <p:ph idx="1"/>
          </p:nvPr>
        </p:nvSpPr>
        <p:spPr/>
        <p:txBody>
          <a:bodyPr/>
          <a:lstStyle/>
          <a:p>
            <a:r>
              <a:rPr lang="en-US" dirty="0"/>
              <a:t>No matter whether you are around children a lot or a little you may be impacting or influencing them by your actions.  </a:t>
            </a:r>
          </a:p>
          <a:p>
            <a:r>
              <a:rPr lang="en-US" i="1" dirty="0">
                <a:solidFill>
                  <a:srgbClr val="FF0000"/>
                </a:solidFill>
              </a:rPr>
              <a:t>Brainstorm –how do you impact children?</a:t>
            </a:r>
          </a:p>
          <a:p>
            <a:pPr>
              <a:buNone/>
            </a:pPr>
            <a:r>
              <a:rPr lang="en-US" dirty="0"/>
              <a:t> </a:t>
            </a:r>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u="sng" dirty="0" smtClean="0">
                <a:solidFill>
                  <a:srgbClr val="FF0000"/>
                </a:solidFill>
              </a:rPr>
              <a:t>Reading Check p30 teacher’s text</a:t>
            </a:r>
            <a:endParaRPr lang="en-US" dirty="0" smtClean="0">
              <a:solidFill>
                <a:srgbClr val="FF0000"/>
              </a:solidFill>
            </a:endParaRPr>
          </a:p>
          <a:p>
            <a:pPr lvl="0"/>
            <a:r>
              <a:rPr lang="en-US" dirty="0" smtClean="0">
                <a:solidFill>
                  <a:srgbClr val="FF0000"/>
                </a:solidFill>
              </a:rPr>
              <a:t>What are some early behaviors that occur for babies all over the world?</a:t>
            </a:r>
          </a:p>
          <a:p>
            <a:pPr lvl="0"/>
            <a:r>
              <a:rPr lang="en-US" dirty="0" smtClean="0">
                <a:solidFill>
                  <a:srgbClr val="FF0000"/>
                </a:solidFill>
              </a:rPr>
              <a:t>What is heredity?</a:t>
            </a:r>
          </a:p>
          <a:p>
            <a:pPr lvl="0"/>
            <a:r>
              <a:rPr lang="en-US" dirty="0" smtClean="0">
                <a:solidFill>
                  <a:srgbClr val="FF0000"/>
                </a:solidFill>
              </a:rPr>
              <a:t>What is environment?</a:t>
            </a:r>
          </a:p>
          <a:p>
            <a:pPr lvl="0"/>
            <a:r>
              <a:rPr lang="en-US" dirty="0" smtClean="0">
                <a:solidFill>
                  <a:srgbClr val="FF0000"/>
                </a:solidFill>
              </a:rPr>
              <a:t>What are some inherited characteristics you have from your parent’s?</a:t>
            </a:r>
          </a:p>
          <a:p>
            <a:pPr lvl="0"/>
            <a:r>
              <a:rPr lang="en-US" dirty="0" smtClean="0">
                <a:solidFill>
                  <a:srgbClr val="FF0000"/>
                </a:solidFill>
              </a:rPr>
              <a:t>Why aren’t siblings exactly alike?</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Lifelong Growth and Development p32</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Development continues beyond childhood from birth to death in stages called the </a:t>
            </a:r>
            <a:r>
              <a:rPr lang="en-US" b="1" dirty="0" smtClean="0"/>
              <a:t>human life cycle</a:t>
            </a:r>
            <a:r>
              <a:rPr lang="en-US" dirty="0" smtClean="0"/>
              <a:t>.</a:t>
            </a:r>
          </a:p>
          <a:p>
            <a:r>
              <a:rPr lang="en-US" dirty="0" smtClean="0"/>
              <a:t>Each stage has challenges that must be met or skills won’t be acquired.  These are called </a:t>
            </a:r>
            <a:r>
              <a:rPr lang="en-US" b="1" dirty="0" smtClean="0"/>
              <a:t>developmental tasks</a:t>
            </a:r>
            <a:r>
              <a:rPr lang="en-US" dirty="0" smtClean="0"/>
              <a:t>.</a:t>
            </a:r>
          </a:p>
          <a:p>
            <a:r>
              <a:rPr lang="en-US" dirty="0" smtClean="0"/>
              <a:t> </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Development Beyond Childhood p32</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buNone/>
            </a:pPr>
            <a:r>
              <a:rPr lang="en-US" b="1" dirty="0" smtClean="0"/>
              <a:t>Adolescence </a:t>
            </a:r>
          </a:p>
          <a:p>
            <a:r>
              <a:rPr lang="en-US" dirty="0" smtClean="0"/>
              <a:t>Stage of life between childhood and adulthood</a:t>
            </a:r>
          </a:p>
          <a:p>
            <a:r>
              <a:rPr lang="en-US" dirty="0" smtClean="0"/>
              <a:t>Teens work on 3 developmental tasks:</a:t>
            </a:r>
          </a:p>
          <a:p>
            <a:pPr marL="514350" lvl="0" indent="-514350">
              <a:buFont typeface="+mj-lt"/>
              <a:buAutoNum type="arabicPeriod"/>
            </a:pPr>
            <a:r>
              <a:rPr lang="en-US" dirty="0" smtClean="0"/>
              <a:t>creating an identity</a:t>
            </a:r>
          </a:p>
          <a:p>
            <a:pPr marL="514350" lvl="0" indent="-514350">
              <a:buFont typeface="+mj-lt"/>
              <a:buAutoNum type="arabicPeriod"/>
            </a:pPr>
            <a:r>
              <a:rPr lang="en-US" dirty="0" smtClean="0"/>
              <a:t>becoming independent</a:t>
            </a:r>
          </a:p>
          <a:p>
            <a:pPr marL="514350" lvl="0" indent="-514350">
              <a:buFont typeface="+mj-lt"/>
              <a:buAutoNum type="arabicPeriod"/>
            </a:pPr>
            <a:r>
              <a:rPr lang="en-US" dirty="0" smtClean="0"/>
              <a:t>pursuing education and career opportunities</a:t>
            </a:r>
          </a:p>
          <a:p>
            <a:pPr lvl="0"/>
            <a:endParaRPr lang="en-US" dirty="0" smtClean="0"/>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p>
          <a:p>
            <a:pPr lvl="0">
              <a:buNone/>
            </a:pPr>
            <a:r>
              <a:rPr lang="en-US" b="1" dirty="0" smtClean="0"/>
              <a:t>Young adulthood</a:t>
            </a:r>
          </a:p>
          <a:p>
            <a:r>
              <a:rPr lang="en-US" dirty="0" smtClean="0"/>
              <a:t>Refers to people in their 20s when people finish school / training and start working.</a:t>
            </a:r>
          </a:p>
          <a:p>
            <a:r>
              <a:rPr lang="en-US" dirty="0" smtClean="0"/>
              <a:t>People marry during this time.</a:t>
            </a:r>
          </a:p>
          <a:p>
            <a:pPr>
              <a:buNone/>
            </a:pPr>
            <a:r>
              <a:rPr lang="en-US" dirty="0" smtClean="0"/>
              <a:t> </a:t>
            </a:r>
          </a:p>
          <a:p>
            <a:pPr lvl="0">
              <a:buNone/>
            </a:pPr>
            <a:r>
              <a:rPr lang="en-US" b="1" dirty="0" smtClean="0"/>
              <a:t>The 30s</a:t>
            </a:r>
          </a:p>
          <a:p>
            <a:r>
              <a:rPr lang="en-US" dirty="0" smtClean="0"/>
              <a:t>Establishing roots, evaluating life choices already made, and finding stability in careers and relationships</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lvl="0">
              <a:buNone/>
            </a:pPr>
            <a:r>
              <a:rPr lang="en-US" b="1" dirty="0" smtClean="0"/>
              <a:t>Middle age</a:t>
            </a:r>
          </a:p>
          <a:p>
            <a:r>
              <a:rPr lang="en-US" dirty="0" smtClean="0"/>
              <a:t>Ages 40-55</a:t>
            </a:r>
          </a:p>
          <a:p>
            <a:r>
              <a:rPr lang="en-US" dirty="0" smtClean="0"/>
              <a:t>Parents adjust as children become more independent.</a:t>
            </a:r>
          </a:p>
          <a:p>
            <a:r>
              <a:rPr lang="en-US" dirty="0" smtClean="0"/>
              <a:t>Empty nest syndrome</a:t>
            </a:r>
          </a:p>
          <a:p>
            <a:r>
              <a:rPr lang="en-US" dirty="0" smtClean="0"/>
              <a:t>Adults try to decide if they are happy with their life and make changes if not.</a:t>
            </a:r>
          </a:p>
          <a:p>
            <a:endParaRPr lang="en-US" dirty="0" smtClean="0"/>
          </a:p>
          <a:p>
            <a:pPr lvl="0">
              <a:buNone/>
            </a:pPr>
            <a:r>
              <a:rPr lang="en-US" b="1" dirty="0" smtClean="0"/>
              <a:t>Late Adulthood</a:t>
            </a:r>
          </a:p>
          <a:p>
            <a:r>
              <a:rPr lang="en-US" dirty="0" smtClean="0"/>
              <a:t>Ages 55-75</a:t>
            </a:r>
          </a:p>
          <a:p>
            <a:r>
              <a:rPr lang="en-US" dirty="0" smtClean="0"/>
              <a:t>Most adults retire</a:t>
            </a:r>
          </a:p>
          <a:p>
            <a:r>
              <a:rPr lang="en-US" dirty="0" smtClean="0"/>
              <a:t>Become more politically or socially active, travel, take, classes, or enjoy other activities they did not have time for previously.</a:t>
            </a:r>
          </a:p>
          <a:p>
            <a:r>
              <a:rPr lang="en-US" dirty="0" smtClean="0"/>
              <a:t>Enjoy time with grandchildren</a:t>
            </a:r>
          </a:p>
          <a:p>
            <a:r>
              <a:rPr lang="en-US" dirty="0" smtClean="0"/>
              <a:t>Health issues may arise</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b="1" dirty="0" smtClean="0"/>
              <a:t>Very Late Adulthood</a:t>
            </a:r>
          </a:p>
          <a:p>
            <a:r>
              <a:rPr lang="en-US" dirty="0" smtClean="0"/>
              <a:t>After age 75</a:t>
            </a:r>
          </a:p>
          <a:p>
            <a:r>
              <a:rPr lang="en-US" dirty="0" smtClean="0"/>
              <a:t>Health problems more common</a:t>
            </a:r>
          </a:p>
          <a:p>
            <a:r>
              <a:rPr lang="en-US" dirty="0" smtClean="0"/>
              <a:t>Need more assistance and care </a:t>
            </a:r>
          </a:p>
          <a:p>
            <a:r>
              <a:rPr lang="en-US" dirty="0" smtClean="0"/>
              <a:t>If in good health, help out in society – boards, committees, etc.</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Self – Esteem p 33</a:t>
            </a:r>
            <a:endParaRPr lang="en-US" b="1" dirty="0"/>
          </a:p>
        </p:txBody>
      </p:sp>
      <p:sp>
        <p:nvSpPr>
          <p:cNvPr id="5" name="Title 1"/>
          <p:cNvSpPr>
            <a:spLocks noGrp="1"/>
          </p:cNvSpPr>
          <p:nvPr>
            <p:ph idx="1"/>
          </p:nvPr>
        </p:nvSpPr>
        <p:spPr/>
        <p:txBody>
          <a:bodyPr>
            <a:normAutofit fontScale="97500"/>
          </a:bodyPr>
          <a:lstStyle/>
          <a:p>
            <a:r>
              <a:rPr lang="en-US" b="1" dirty="0" smtClean="0"/>
              <a:t>How Can We Help Children Dev Self-Esteem? Parents and others influence self-esteem.  </a:t>
            </a:r>
            <a:r>
              <a:rPr lang="en-US" dirty="0" smtClean="0"/>
              <a:t/>
            </a:r>
            <a:br>
              <a:rPr lang="en-US" dirty="0" smtClean="0"/>
            </a:br>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Parents and others influence self-esteem.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Ways to have a (+) effect?</a:t>
            </a:r>
          </a:p>
          <a:p>
            <a:pPr lvl="0"/>
            <a:r>
              <a:rPr lang="en-US" dirty="0" smtClean="0"/>
              <a:t>Give praise</a:t>
            </a:r>
          </a:p>
          <a:p>
            <a:pPr lvl="0"/>
            <a:r>
              <a:rPr lang="en-US" dirty="0" smtClean="0"/>
              <a:t>Don’t be overly critical for every (-) you need 3 (+) to overcome this</a:t>
            </a:r>
          </a:p>
          <a:p>
            <a:pPr lvl="0"/>
            <a:r>
              <a:rPr lang="en-US" dirty="0" smtClean="0"/>
              <a:t>Set realistic goals</a:t>
            </a:r>
          </a:p>
          <a:p>
            <a:r>
              <a:rPr lang="en-US" dirty="0" smtClean="0"/>
              <a:t>Don’t set people up for failure by asking them to do things they aren’t ready to do.</a:t>
            </a:r>
          </a:p>
          <a:p>
            <a:pPr lvl="0"/>
            <a:r>
              <a:rPr lang="en-US" dirty="0" smtClean="0"/>
              <a:t>Encourage new activities</a:t>
            </a:r>
          </a:p>
          <a:p>
            <a:pPr lvl="0"/>
            <a:r>
              <a:rPr lang="en-US" dirty="0" smtClean="0"/>
              <a:t>Model self-esteem (be positive, confident)</a:t>
            </a:r>
          </a:p>
          <a:p>
            <a:pPr lvl="0"/>
            <a:r>
              <a:rPr lang="en-US" dirty="0" smtClean="0"/>
              <a:t>Be honest about mistakes</a:t>
            </a:r>
          </a:p>
          <a:p>
            <a:r>
              <a:rPr lang="en-US" dirty="0" smtClean="0"/>
              <a:t>Children need to see that adults make mistakes as well as how to react to them as well as solve them.</a:t>
            </a:r>
          </a:p>
        </p:txBody>
      </p:sp>
      <p:sp>
        <p:nvSpPr>
          <p:cNvPr id="4" name="Slide Number Placeholder 3"/>
          <p:cNvSpPr>
            <a:spLocks noGrp="1"/>
          </p:cNvSpPr>
          <p:nvPr>
            <p:ph type="sldNum" sz="quarter" idx="12"/>
          </p:nvPr>
        </p:nvSpPr>
        <p:spPr/>
        <p:txBody>
          <a:bodyPr/>
          <a:lstStyle/>
          <a:p>
            <a:fld id="{53B15390-DA0B-4A5D-B341-C8B2E9AFF6DB}"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rgbClr val="FF0000"/>
                </a:solidFill>
              </a:rPr>
              <a:t>Brainstorm</a:t>
            </a:r>
            <a:r>
              <a:rPr lang="en-US" b="1" dirty="0" smtClean="0">
                <a:solidFill>
                  <a:srgbClr val="FF0000"/>
                </a:solidFill>
              </a:rPr>
              <a:t/>
            </a:r>
            <a:br>
              <a:rPr lang="en-US" b="1" dirty="0" smtClean="0">
                <a:solidFill>
                  <a:srgbClr val="FF0000"/>
                </a:solidFill>
              </a:rPr>
            </a:br>
            <a:endParaRPr lang="en-US" dirty="0"/>
          </a:p>
        </p:txBody>
      </p:sp>
      <p:sp>
        <p:nvSpPr>
          <p:cNvPr id="3" name="Content Placeholder 2"/>
          <p:cNvSpPr>
            <a:spLocks noGrp="1"/>
          </p:cNvSpPr>
          <p:nvPr>
            <p:ph idx="1"/>
          </p:nvPr>
        </p:nvSpPr>
        <p:spPr/>
        <p:txBody>
          <a:bodyPr>
            <a:normAutofit lnSpcReduction="10000"/>
          </a:bodyPr>
          <a:lstStyle/>
          <a:p>
            <a:pPr algn="ctr">
              <a:buNone/>
            </a:pPr>
            <a:r>
              <a:rPr lang="en-US" sz="2800" dirty="0" smtClean="0">
                <a:solidFill>
                  <a:srgbClr val="FF0000"/>
                </a:solidFill>
              </a:rPr>
              <a:t>What would someone with high self-esteem be like? </a:t>
            </a:r>
          </a:p>
          <a:p>
            <a:pPr algn="ctr">
              <a:buNone/>
            </a:pPr>
            <a:endParaRPr lang="en-US" sz="2800" dirty="0" smtClean="0">
              <a:solidFill>
                <a:srgbClr val="FF0000"/>
              </a:solidFill>
            </a:endParaRPr>
          </a:p>
          <a:p>
            <a:pPr algn="ctr">
              <a:buNone/>
            </a:pPr>
            <a:r>
              <a:rPr lang="en-US" sz="2800" dirty="0" smtClean="0">
                <a:solidFill>
                  <a:srgbClr val="FF0000"/>
                </a:solidFill>
              </a:rPr>
              <a:t>What would someone with low self-esteem be like?</a:t>
            </a:r>
          </a:p>
          <a:p>
            <a:pPr algn="ctr">
              <a:buNone/>
            </a:pPr>
            <a:endParaRPr lang="en-US" sz="2800" dirty="0" smtClean="0">
              <a:solidFill>
                <a:srgbClr val="FF0000"/>
              </a:solidFill>
            </a:endParaRPr>
          </a:p>
          <a:p>
            <a:pPr algn="ctr">
              <a:buNone/>
            </a:pPr>
            <a:r>
              <a:rPr lang="en-US" sz="2800" dirty="0" smtClean="0">
                <a:solidFill>
                  <a:srgbClr val="FF0000"/>
                </a:solidFill>
              </a:rPr>
              <a:t>Think of a time when someone’s criticism has damaged your self-esteem.  Share if willing.</a:t>
            </a:r>
          </a:p>
          <a:p>
            <a:pPr algn="ctr">
              <a:buNone/>
            </a:pPr>
            <a:endParaRPr lang="en-US" sz="2800" dirty="0" smtClean="0">
              <a:solidFill>
                <a:srgbClr val="FF0000"/>
              </a:solidFill>
            </a:endParaRPr>
          </a:p>
          <a:p>
            <a:pPr algn="ctr">
              <a:buNone/>
            </a:pPr>
            <a:r>
              <a:rPr lang="en-US" sz="2800" dirty="0" smtClean="0">
                <a:solidFill>
                  <a:srgbClr val="FF0000"/>
                </a:solidFill>
              </a:rPr>
              <a:t>How is self-esteem going to affect the life of the child:  home, school, work, community, raising their own child??</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The Role of Self-Esteem in Development p35</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b="1" dirty="0" smtClean="0"/>
              <a:t>Self-esteem</a:t>
            </a:r>
            <a:r>
              <a:rPr lang="en-US" dirty="0" smtClean="0"/>
              <a:t> or self-worth = value people place on themselves.</a:t>
            </a:r>
          </a:p>
          <a:p>
            <a:endParaRPr lang="en-US" dirty="0" smtClean="0"/>
          </a:p>
          <a:p>
            <a:r>
              <a:rPr lang="en-US" dirty="0" smtClean="0"/>
              <a:t>Plays a role in the ability to face and overcome the challenges of each developmental stage.</a:t>
            </a:r>
          </a:p>
          <a:p>
            <a:pPr>
              <a:buNone/>
            </a:pPr>
            <a:r>
              <a:rPr lang="en-US" dirty="0" smtClean="0"/>
              <a:t> </a:t>
            </a:r>
          </a:p>
          <a:p>
            <a:r>
              <a:rPr lang="en-US" dirty="0" smtClean="0"/>
              <a:t>People with low self-esteem feel they are failing or constantly  disappointing others.  </a:t>
            </a:r>
          </a:p>
          <a:p>
            <a:endParaRPr lang="en-US" dirty="0" smtClean="0"/>
          </a:p>
          <a:p>
            <a:r>
              <a:rPr lang="en-US" dirty="0" smtClean="0"/>
              <a:t>There is a link between poor self-esteem, school performance, truancy, and criminal behavior.</a:t>
            </a:r>
          </a:p>
          <a:p>
            <a:endParaRPr lang="en-US" dirty="0" smtClean="0"/>
          </a:p>
          <a:p>
            <a:r>
              <a:rPr lang="en-US" dirty="0" smtClean="0"/>
              <a:t>Children who feel good about themselves are more likely to be enthusiastic for learning, form friendships and make healthy choices.</a:t>
            </a:r>
          </a:p>
          <a:p>
            <a:endParaRPr lang="en-US" dirty="0" smtClean="0"/>
          </a:p>
          <a:p>
            <a:r>
              <a:rPr lang="en-US" dirty="0" smtClean="0"/>
              <a:t>A sense of self worth can help children deal with life’s frustrations and disappointments.</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Your Impact</a:t>
            </a:r>
            <a:endParaRPr lang="en-US" b="1" dirty="0"/>
          </a:p>
        </p:txBody>
      </p:sp>
      <p:sp>
        <p:nvSpPr>
          <p:cNvPr id="5" name="Content Placeholder 4"/>
          <p:cNvSpPr>
            <a:spLocks noGrp="1"/>
          </p:cNvSpPr>
          <p:nvPr>
            <p:ph idx="1"/>
          </p:nvPr>
        </p:nvSpPr>
        <p:spPr/>
        <p:txBody>
          <a:bodyPr/>
          <a:lstStyle/>
          <a:p>
            <a:r>
              <a:rPr lang="en-US" i="1" dirty="0"/>
              <a:t>Bottom line, be a good example.</a:t>
            </a:r>
            <a:endParaRPr lang="en-US" dirty="0"/>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b="1" u="sng" dirty="0" smtClean="0">
                <a:solidFill>
                  <a:srgbClr val="FF0000"/>
                </a:solidFill>
              </a:rPr>
              <a:t>Reading Check p30 teacher’s text</a:t>
            </a:r>
            <a:endParaRPr lang="en-US" b="1" dirty="0" smtClean="0">
              <a:solidFill>
                <a:srgbClr val="FF0000"/>
              </a:solidFill>
            </a:endParaRPr>
          </a:p>
          <a:p>
            <a:pPr lvl="0"/>
            <a:r>
              <a:rPr lang="en-US" dirty="0" smtClean="0">
                <a:solidFill>
                  <a:srgbClr val="FF0000"/>
                </a:solidFill>
              </a:rPr>
              <a:t>What do we call the developmental stages from birth to death?</a:t>
            </a:r>
          </a:p>
          <a:p>
            <a:pPr lvl="0"/>
            <a:r>
              <a:rPr lang="en-US" dirty="0" smtClean="0">
                <a:solidFill>
                  <a:srgbClr val="FF0000"/>
                </a:solidFill>
              </a:rPr>
              <a:t>What are developmental tasks?</a:t>
            </a:r>
          </a:p>
          <a:p>
            <a:pPr lvl="0"/>
            <a:r>
              <a:rPr lang="en-US" dirty="0" smtClean="0">
                <a:solidFill>
                  <a:srgbClr val="FF0000"/>
                </a:solidFill>
              </a:rPr>
              <a:t>Which stage presents the developmental task of creating identity?</a:t>
            </a:r>
          </a:p>
          <a:p>
            <a:pPr lvl="0"/>
            <a:r>
              <a:rPr lang="en-US" dirty="0" smtClean="0">
                <a:solidFill>
                  <a:srgbClr val="FF0000"/>
                </a:solidFill>
              </a:rPr>
              <a:t>What are some ways for a caregiver to encourage a child’s self-esteem?</a:t>
            </a:r>
          </a:p>
          <a:p>
            <a:endParaRPr lang="en-US" dirty="0" smtClean="0">
              <a:solidFill>
                <a:srgbClr val="FF0000"/>
              </a:solidFill>
            </a:endParaRPr>
          </a:p>
          <a:p>
            <a:endParaRPr lang="en-US" dirty="0" smtClean="0">
              <a:solidFill>
                <a:srgbClr val="FF0000"/>
              </a:solidFill>
            </a:endParaRPr>
          </a:p>
          <a:p>
            <a:pPr>
              <a:buNone/>
            </a:pPr>
            <a:r>
              <a:rPr lang="en-US" b="1" u="sng" dirty="0" smtClean="0">
                <a:solidFill>
                  <a:srgbClr val="FF0000"/>
                </a:solidFill>
              </a:rPr>
              <a:t>Enrichment Activities</a:t>
            </a:r>
            <a:endParaRPr lang="en-US" b="1" dirty="0" smtClean="0">
              <a:solidFill>
                <a:srgbClr val="FF0000"/>
              </a:solidFill>
            </a:endParaRPr>
          </a:p>
          <a:p>
            <a:r>
              <a:rPr lang="en-US" dirty="0" smtClean="0">
                <a:solidFill>
                  <a:srgbClr val="FF0000"/>
                </a:solidFill>
              </a:rPr>
              <a:t>Additional child Development Theorists p9 – Research Child Theorist</a:t>
            </a:r>
          </a:p>
          <a:p>
            <a:endParaRPr lang="en-US" dirty="0" smtClean="0">
              <a:solidFill>
                <a:srgbClr val="FF0000"/>
              </a:solidFill>
            </a:endParaRPr>
          </a:p>
          <a:p>
            <a:endParaRPr lang="en-US" dirty="0" smtClean="0">
              <a:solidFill>
                <a:srgbClr val="FF0000"/>
              </a:solidFill>
            </a:endParaRPr>
          </a:p>
          <a:p>
            <a:pPr>
              <a:buNone/>
            </a:pPr>
            <a:r>
              <a:rPr lang="en-US" b="1" u="sng" dirty="0" smtClean="0">
                <a:solidFill>
                  <a:srgbClr val="FF0000"/>
                </a:solidFill>
              </a:rPr>
              <a:t>Student Activity Manual </a:t>
            </a:r>
            <a:endParaRPr lang="en-US" b="1" dirty="0" smtClean="0">
              <a:solidFill>
                <a:srgbClr val="FF0000"/>
              </a:solidFill>
            </a:endParaRPr>
          </a:p>
          <a:p>
            <a:r>
              <a:rPr lang="en-US" dirty="0" smtClean="0">
                <a:solidFill>
                  <a:srgbClr val="FF0000"/>
                </a:solidFill>
              </a:rPr>
              <a:t>Study guide p8</a:t>
            </a:r>
          </a:p>
          <a:p>
            <a:pPr>
              <a:buNone/>
            </a:pPr>
            <a:r>
              <a:rPr lang="en-US" dirty="0" smtClean="0">
                <a:solidFill>
                  <a:srgbClr val="FF0000"/>
                </a:solidFill>
              </a:rPr>
              <a:t> </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
            </a:r>
            <a:br>
              <a:rPr lang="en-US" sz="3600" b="1" dirty="0" smtClean="0"/>
            </a:br>
            <a:r>
              <a:rPr lang="en-US" sz="3200" b="1" dirty="0" smtClean="0"/>
              <a:t>Section 1-3</a:t>
            </a:r>
            <a:r>
              <a:rPr lang="en-US" sz="3200" dirty="0" smtClean="0"/>
              <a:t/>
            </a:r>
            <a:br>
              <a:rPr lang="en-US" sz="3200" dirty="0" smtClean="0"/>
            </a:br>
            <a:r>
              <a:rPr lang="en-US" sz="3200" b="1" dirty="0" smtClean="0"/>
              <a:t>Observing and Interacting with Children p35</a:t>
            </a:r>
            <a:r>
              <a:rPr lang="en-US" sz="3600" dirty="0" smtClean="0"/>
              <a:t/>
            </a:r>
            <a:br>
              <a:rPr lang="en-US" sz="3600" dirty="0" smtClean="0"/>
            </a:br>
            <a:endParaRPr lang="en-US" sz="3600"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Objectives:</a:t>
            </a:r>
            <a:endParaRPr lang="en-US" dirty="0" smtClean="0"/>
          </a:p>
          <a:p>
            <a:pPr lvl="0"/>
            <a:r>
              <a:rPr lang="en-US" dirty="0" smtClean="0"/>
              <a:t>Explain why observation is important in the study of child development.</a:t>
            </a:r>
          </a:p>
          <a:p>
            <a:pPr lvl="0"/>
            <a:r>
              <a:rPr lang="en-US" dirty="0" smtClean="0"/>
              <a:t>Compare subjective and objective interpretations.</a:t>
            </a:r>
          </a:p>
          <a:p>
            <a:pPr lvl="0"/>
            <a:r>
              <a:rPr lang="en-US" dirty="0" smtClean="0"/>
              <a:t>Evaluate four methods of observation, and give examples of situations I which they might be used.</a:t>
            </a:r>
          </a:p>
          <a:p>
            <a:pPr lvl="0"/>
            <a:r>
              <a:rPr lang="en-US" dirty="0" smtClean="0"/>
              <a:t>List specific guidelines to follow when observing young children.</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Key Terms</a:t>
            </a:r>
            <a:endParaRPr lang="en-US" dirty="0" smtClean="0"/>
          </a:p>
          <a:p>
            <a:pPr lvl="0"/>
            <a:r>
              <a:rPr lang="en-US" dirty="0" smtClean="0"/>
              <a:t>Subjective</a:t>
            </a:r>
          </a:p>
          <a:p>
            <a:pPr lvl="0"/>
            <a:r>
              <a:rPr lang="en-US" dirty="0" smtClean="0"/>
              <a:t>Objective</a:t>
            </a:r>
          </a:p>
          <a:p>
            <a:pPr lvl="0"/>
            <a:r>
              <a:rPr lang="en-US" dirty="0" smtClean="0"/>
              <a:t>Running record</a:t>
            </a:r>
          </a:p>
          <a:p>
            <a:pPr lvl="0"/>
            <a:r>
              <a:rPr lang="en-US" dirty="0" smtClean="0"/>
              <a:t>Anecdotal record</a:t>
            </a:r>
          </a:p>
          <a:p>
            <a:pPr lvl="0"/>
            <a:r>
              <a:rPr lang="en-US" dirty="0" smtClean="0"/>
              <a:t>Frequency count</a:t>
            </a:r>
          </a:p>
          <a:p>
            <a:pPr lvl="0"/>
            <a:r>
              <a:rPr lang="en-US" dirty="0" smtClean="0"/>
              <a:t>Baseline</a:t>
            </a:r>
          </a:p>
          <a:p>
            <a:pPr lvl="0"/>
            <a:r>
              <a:rPr lang="en-US" dirty="0" smtClean="0"/>
              <a:t>Developmental checklist</a:t>
            </a:r>
          </a:p>
          <a:p>
            <a:pPr lvl="0"/>
            <a:r>
              <a:rPr lang="en-US" dirty="0" smtClean="0"/>
              <a:t>Interpretation</a:t>
            </a:r>
          </a:p>
          <a:p>
            <a:pPr lvl="0"/>
            <a:r>
              <a:rPr lang="en-US" dirty="0" smtClean="0"/>
              <a:t>Confidentiality</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Why Observe Children p35</a:t>
            </a:r>
            <a:r>
              <a:rPr lang="en-US" dirty="0" smtClean="0"/>
              <a:t/>
            </a:r>
            <a:br>
              <a:rPr lang="en-US" dirty="0" smtClean="0"/>
            </a:br>
            <a:endParaRPr lang="en-US" dirty="0"/>
          </a:p>
        </p:txBody>
      </p:sp>
      <p:sp>
        <p:nvSpPr>
          <p:cNvPr id="3" name="Content Placeholder 2"/>
          <p:cNvSpPr>
            <a:spLocks noGrp="1"/>
          </p:cNvSpPr>
          <p:nvPr>
            <p:ph idx="1"/>
          </p:nvPr>
        </p:nvSpPr>
        <p:spPr>
          <a:xfrm>
            <a:off x="457200" y="1676400"/>
            <a:ext cx="8229600" cy="4525963"/>
          </a:xfrm>
        </p:spPr>
        <p:txBody>
          <a:bodyPr>
            <a:normAutofit/>
          </a:bodyPr>
          <a:lstStyle/>
          <a:p>
            <a:pPr lvl="0"/>
            <a:r>
              <a:rPr lang="en-US" dirty="0" smtClean="0"/>
              <a:t>Can see children as individuals, meeting developmental challenges in their own ways and in their own time.</a:t>
            </a:r>
          </a:p>
          <a:p>
            <a:pPr lvl="0"/>
            <a:r>
              <a:rPr lang="en-US" dirty="0" smtClean="0"/>
              <a:t>You will see how one stage leads to the next.</a:t>
            </a:r>
          </a:p>
          <a:p>
            <a:pPr algn="ctr">
              <a:buNone/>
            </a:pPr>
            <a:r>
              <a:rPr lang="en-US" dirty="0" smtClean="0"/>
              <a:t>Ex:  sitting up, pulling up, standing alone	rolling over, crawling, walking</a:t>
            </a:r>
          </a:p>
          <a:p>
            <a:pPr lvl="0"/>
            <a:r>
              <a:rPr lang="en-US" dirty="0" smtClean="0"/>
              <a:t>Will be able to help with the stages if you recognize them</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Why Observe Children p35 cont.</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Get to know the personality of the child so will be able choose activities suitable to their personality.</a:t>
            </a:r>
          </a:p>
          <a:p>
            <a:pPr lvl="0"/>
            <a:r>
              <a:rPr lang="en-US" dirty="0" smtClean="0"/>
              <a:t>Can identify disabilities and special needs</a:t>
            </a:r>
          </a:p>
          <a:p>
            <a:r>
              <a:rPr lang="en-US" dirty="0" smtClean="0"/>
              <a:t>If problems identified early, many can be resolved or improved</a:t>
            </a:r>
          </a:p>
          <a:p>
            <a:pPr lvl="0"/>
            <a:r>
              <a:rPr lang="en-US" dirty="0" smtClean="0"/>
              <a:t>Provides feedback on what works and doesn’t work</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to Observe Young Children p36</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b="1" dirty="0" smtClean="0"/>
              <a:t>Objective Versus Subjective Observations</a:t>
            </a:r>
            <a:endParaRPr lang="en-US" dirty="0" smtClean="0"/>
          </a:p>
          <a:p>
            <a:r>
              <a:rPr lang="en-US" dirty="0" smtClean="0"/>
              <a:t>When observing, separate fact from fiction.</a:t>
            </a:r>
          </a:p>
          <a:p>
            <a:pPr>
              <a:buNone/>
            </a:pPr>
            <a:endParaRPr lang="en-US" dirty="0" smtClean="0">
              <a:solidFill>
                <a:srgbClr val="FF0000"/>
              </a:solidFill>
            </a:endParaRPr>
          </a:p>
          <a:p>
            <a:pPr>
              <a:buNone/>
            </a:pPr>
            <a:r>
              <a:rPr lang="en-US" dirty="0" smtClean="0">
                <a:solidFill>
                  <a:srgbClr val="FF0000"/>
                </a:solidFill>
              </a:rPr>
              <a:t>What is objective and subjective?</a:t>
            </a:r>
          </a:p>
          <a:p>
            <a:pPr>
              <a:buNone/>
            </a:pPr>
            <a:r>
              <a:rPr lang="en-US" dirty="0" smtClean="0">
                <a:solidFill>
                  <a:srgbClr val="FF0000"/>
                </a:solidFill>
              </a:rPr>
              <a:t>Read p37 Figure 1-6</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Types of Observations Records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Four ways are particularly useful:</a:t>
            </a:r>
            <a:endParaRPr lang="en-US" dirty="0" smtClean="0"/>
          </a:p>
          <a:p>
            <a:pPr lvl="0"/>
            <a:r>
              <a:rPr lang="en-US" dirty="0" smtClean="0"/>
              <a:t>Running Record</a:t>
            </a:r>
          </a:p>
          <a:p>
            <a:r>
              <a:rPr lang="en-US" dirty="0" smtClean="0"/>
              <a:t>Write everything down for a certain period of time.</a:t>
            </a:r>
          </a:p>
          <a:p>
            <a:r>
              <a:rPr lang="en-US" dirty="0" smtClean="0"/>
              <a:t>Good for getting to know children</a:t>
            </a:r>
          </a:p>
          <a:p>
            <a:r>
              <a:rPr lang="en-US" dirty="0" smtClean="0"/>
              <a:t>Good for focusing on a certain area of development</a:t>
            </a:r>
          </a:p>
          <a:p>
            <a:pPr>
              <a:buNone/>
            </a:pPr>
            <a:r>
              <a:rPr lang="en-US" dirty="0" smtClean="0"/>
              <a:t> </a:t>
            </a:r>
          </a:p>
          <a:p>
            <a:pPr lvl="0">
              <a:buNone/>
            </a:pPr>
            <a:r>
              <a:rPr lang="en-US" b="1" dirty="0" smtClean="0"/>
              <a:t>Anecdotal Record</a:t>
            </a:r>
            <a:endParaRPr lang="en-US" dirty="0" smtClean="0"/>
          </a:p>
          <a:p>
            <a:r>
              <a:rPr lang="en-US" dirty="0" smtClean="0"/>
              <a:t>Like running record for there is no time limit</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Observations Records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0">
              <a:buNone/>
            </a:pPr>
            <a:r>
              <a:rPr lang="en-US" b="1" dirty="0" smtClean="0"/>
              <a:t>3. Frequency Count</a:t>
            </a:r>
            <a:endParaRPr lang="en-US" dirty="0" smtClean="0"/>
          </a:p>
          <a:p>
            <a:r>
              <a:rPr lang="en-US" dirty="0" smtClean="0"/>
              <a:t>Tally of how often a certain behavior occurs</a:t>
            </a:r>
          </a:p>
          <a:p>
            <a:r>
              <a:rPr lang="en-US" dirty="0" smtClean="0"/>
              <a:t>Useful when wanting to change an unwanted behavior</a:t>
            </a:r>
          </a:p>
          <a:p>
            <a:r>
              <a:rPr lang="en-US" dirty="0" smtClean="0"/>
              <a:t>First, find a </a:t>
            </a:r>
            <a:r>
              <a:rPr lang="en-US" b="1" dirty="0" smtClean="0"/>
              <a:t>baseline</a:t>
            </a:r>
            <a:r>
              <a:rPr lang="en-US" dirty="0" smtClean="0"/>
              <a:t> = count made before any steps are taken to change the behavior.</a:t>
            </a:r>
          </a:p>
          <a:p>
            <a:r>
              <a:rPr lang="en-US" dirty="0" smtClean="0"/>
              <a:t>As attempts are made to change the behavior, additional counts can be made.  This will let you know what attempt is working and which isn’t.</a:t>
            </a:r>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Observations Records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lvl="0">
              <a:buNone/>
            </a:pPr>
            <a:r>
              <a:rPr lang="en-US" b="1" dirty="0" smtClean="0"/>
              <a:t>4.  Developmental Checklist</a:t>
            </a:r>
          </a:p>
          <a:p>
            <a:r>
              <a:rPr lang="en-US" dirty="0" smtClean="0"/>
              <a:t>A list of skills that should be mastered or behaviors they should exhibit at a certain age is a developmental checklist.</a:t>
            </a:r>
          </a:p>
          <a:p>
            <a:r>
              <a:rPr lang="en-US" dirty="0" smtClean="0"/>
              <a:t>You check off the skills or behaviors that have been observed.</a:t>
            </a:r>
          </a:p>
          <a:p>
            <a:r>
              <a:rPr lang="en-US" dirty="0" smtClean="0"/>
              <a:t>Record: </a:t>
            </a:r>
          </a:p>
          <a:p>
            <a:r>
              <a:rPr lang="en-US" dirty="0" smtClean="0"/>
              <a:t>date and time, </a:t>
            </a:r>
          </a:p>
          <a:p>
            <a:r>
              <a:rPr lang="en-US" dirty="0" smtClean="0"/>
              <a:t>number of children and adults present, </a:t>
            </a:r>
          </a:p>
          <a:p>
            <a:r>
              <a:rPr lang="en-US" dirty="0" smtClean="0"/>
              <a:t>names and ages </a:t>
            </a:r>
          </a:p>
          <a:p>
            <a:r>
              <a:rPr lang="en-US" dirty="0" smtClean="0"/>
              <a:t>setting – home, school, sitters etc</a:t>
            </a:r>
          </a:p>
          <a:p>
            <a:r>
              <a:rPr lang="en-US" dirty="0" smtClean="0"/>
              <a:t>exactly where it occurred – jungle gym, class room desk, playing in living room, etc.</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t>
            </a:r>
          </a:p>
          <a:p>
            <a:r>
              <a:rPr lang="en-US" dirty="0" smtClean="0">
                <a:solidFill>
                  <a:srgbClr val="FF0000"/>
                </a:solidFill>
              </a:rPr>
              <a:t>Reading Check p36 Teacher’s Text</a:t>
            </a:r>
          </a:p>
          <a:p>
            <a:pPr lvl="0"/>
            <a:r>
              <a:rPr lang="en-US" dirty="0" smtClean="0">
                <a:solidFill>
                  <a:srgbClr val="FF0000"/>
                </a:solidFill>
              </a:rPr>
              <a:t>Finish this comparison:  Fact is to opinion as objective is to _________?</a:t>
            </a:r>
          </a:p>
          <a:p>
            <a:pPr lvl="0"/>
            <a:r>
              <a:rPr lang="en-US" dirty="0" smtClean="0">
                <a:solidFill>
                  <a:srgbClr val="FF0000"/>
                </a:solidFill>
              </a:rPr>
              <a:t>What is a problem with subjective observations?</a:t>
            </a:r>
          </a:p>
          <a:p>
            <a:pPr lvl="0"/>
            <a:r>
              <a:rPr lang="en-US" dirty="0" smtClean="0">
                <a:solidFill>
                  <a:srgbClr val="FF0000"/>
                </a:solidFill>
              </a:rPr>
              <a:t>What is a running record?</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900" b="1" dirty="0" smtClean="0"/>
              <a:t>Benefits of Studying Children p21</a:t>
            </a:r>
            <a:r>
              <a:rPr lang="en-US" dirty="0" smtClean="0"/>
              <a:t/>
            </a:r>
            <a:br>
              <a:rPr lang="en-US" dirty="0" smtClean="0"/>
            </a:br>
            <a:endParaRPr lang="en-US" dirty="0"/>
          </a:p>
        </p:txBody>
      </p:sp>
      <p:sp>
        <p:nvSpPr>
          <p:cNvPr id="5" name="Content Placeholder 4"/>
          <p:cNvSpPr>
            <a:spLocks noGrp="1"/>
          </p:cNvSpPr>
          <p:nvPr>
            <p:ph idx="1"/>
          </p:nvPr>
        </p:nvSpPr>
        <p:spPr/>
        <p:txBody>
          <a:bodyPr>
            <a:normAutofit fontScale="85000" lnSpcReduction="20000"/>
          </a:bodyPr>
          <a:lstStyle/>
          <a:p>
            <a:pPr lvl="0"/>
            <a:r>
              <a:rPr lang="en-US" dirty="0" smtClean="0"/>
              <a:t>Understand </a:t>
            </a:r>
            <a:r>
              <a:rPr lang="en-US" dirty="0"/>
              <a:t>them better</a:t>
            </a:r>
          </a:p>
          <a:p>
            <a:pPr lvl="0"/>
            <a:r>
              <a:rPr lang="en-US" dirty="0"/>
              <a:t>Understand yourself better</a:t>
            </a:r>
          </a:p>
          <a:p>
            <a:pPr>
              <a:buNone/>
            </a:pPr>
            <a:r>
              <a:rPr lang="en-US" b="1" dirty="0"/>
              <a:t>Best way to learn about children is to be involved with them.</a:t>
            </a:r>
          </a:p>
          <a:p>
            <a:r>
              <a:rPr lang="en-US" dirty="0"/>
              <a:t>You will:</a:t>
            </a:r>
          </a:p>
          <a:p>
            <a:pPr lvl="0"/>
            <a:r>
              <a:rPr lang="en-US" dirty="0"/>
              <a:t>Learn why children feel, think, and act the way they do.</a:t>
            </a:r>
          </a:p>
          <a:p>
            <a:r>
              <a:rPr lang="en-US" dirty="0"/>
              <a:t>There are typical behaviors that are common at each stage of childhood. Understanding these will help you respond better.</a:t>
            </a:r>
          </a:p>
          <a:p>
            <a:r>
              <a:rPr lang="en-US" dirty="0"/>
              <a:t>Ex:  it is typical for 2 yr olds to play beside each other but not with each other.</a:t>
            </a:r>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buNone/>
            </a:pPr>
            <a:r>
              <a:rPr lang="en-US" b="1" dirty="0" smtClean="0"/>
              <a:t>How to Act While Observing p39</a:t>
            </a:r>
            <a:endParaRPr lang="en-US" dirty="0" smtClean="0"/>
          </a:p>
          <a:p>
            <a:r>
              <a:rPr lang="en-US" dirty="0" smtClean="0"/>
              <a:t>2 ways to observe children:</a:t>
            </a:r>
          </a:p>
          <a:p>
            <a:pPr lvl="0"/>
            <a:r>
              <a:rPr lang="en-US" dirty="0" smtClean="0"/>
              <a:t>Formal</a:t>
            </a:r>
          </a:p>
          <a:p>
            <a:pPr lvl="0"/>
            <a:r>
              <a:rPr lang="en-US" dirty="0" smtClean="0"/>
              <a:t>Informal</a:t>
            </a:r>
          </a:p>
          <a:p>
            <a:r>
              <a:rPr lang="en-US" dirty="0" smtClean="0"/>
              <a:t> </a:t>
            </a:r>
          </a:p>
          <a:p>
            <a:pPr>
              <a:buNone/>
            </a:pPr>
            <a:r>
              <a:rPr lang="en-US" b="1" dirty="0" smtClean="0"/>
              <a:t>Formal</a:t>
            </a:r>
          </a:p>
          <a:p>
            <a:pPr lvl="0"/>
            <a:r>
              <a:rPr lang="en-US" dirty="0" smtClean="0"/>
              <a:t>Set up with permission to observe</a:t>
            </a:r>
          </a:p>
          <a:p>
            <a:pPr lvl="0"/>
            <a:r>
              <a:rPr lang="en-US" dirty="0" smtClean="0"/>
              <a:t>Have details such as age</a:t>
            </a:r>
          </a:p>
          <a:p>
            <a:r>
              <a:rPr lang="en-US" dirty="0" smtClean="0"/>
              <a:t> </a:t>
            </a:r>
          </a:p>
          <a:p>
            <a:pPr>
              <a:buNone/>
            </a:pPr>
            <a:r>
              <a:rPr lang="en-US" b="1" dirty="0" smtClean="0"/>
              <a:t>Informal</a:t>
            </a:r>
          </a:p>
          <a:p>
            <a:pPr lvl="0"/>
            <a:r>
              <a:rPr lang="en-US" dirty="0" smtClean="0"/>
              <a:t>Can be in public places without permission</a:t>
            </a:r>
          </a:p>
          <a:p>
            <a:pPr lvl="0"/>
            <a:r>
              <a:rPr lang="en-US" dirty="0" smtClean="0"/>
              <a:t>Estimate ages</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buNone/>
            </a:pPr>
            <a:r>
              <a:rPr lang="en-US" b="1" dirty="0" smtClean="0"/>
              <a:t>Tips for both types:</a:t>
            </a:r>
          </a:p>
          <a:p>
            <a:pPr lvl="0"/>
            <a:r>
              <a:rPr lang="en-US" dirty="0" smtClean="0"/>
              <a:t>You don’t want to be noticed, try to blend in with the environment.</a:t>
            </a:r>
          </a:p>
          <a:p>
            <a:pPr lvl="0"/>
            <a:r>
              <a:rPr lang="en-US" dirty="0" smtClean="0"/>
              <a:t>Avoid calling attention to yourself</a:t>
            </a:r>
          </a:p>
          <a:p>
            <a:pPr lvl="0"/>
            <a:r>
              <a:rPr lang="en-US" dirty="0" smtClean="0"/>
              <a:t>Try to sit or stand slightly outside the area where the children are </a:t>
            </a:r>
          </a:p>
          <a:p>
            <a:pPr lvl="0"/>
            <a:r>
              <a:rPr lang="en-US" dirty="0" smtClean="0"/>
              <a:t>Be ready to take notes</a:t>
            </a:r>
          </a:p>
          <a:p>
            <a:pPr lvl="0"/>
            <a:r>
              <a:rPr lang="en-US" dirty="0" smtClean="0"/>
              <a:t>Be sure you understand the observation assignment before you begin.</a:t>
            </a:r>
          </a:p>
          <a:p>
            <a:pPr lvl="0"/>
            <a:r>
              <a:rPr lang="en-US" dirty="0" smtClean="0"/>
              <a:t>If the children come to you and want to know what you are doing, tell them you are writing a story about how children play and will write about them, if they go play.  </a:t>
            </a:r>
          </a:p>
          <a:p>
            <a:pPr lvl="0"/>
            <a:r>
              <a:rPr lang="en-US" dirty="0" smtClean="0"/>
              <a:t>If it is an observation where you are directly involved with a child, pull them aside to do the observation.</a:t>
            </a:r>
          </a:p>
          <a:p>
            <a:r>
              <a:rPr lang="en-US" dirty="0" smtClean="0"/>
              <a:t> </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endParaRPr lang="en-US" dirty="0" smtClean="0"/>
          </a:p>
          <a:p>
            <a:pPr>
              <a:buNone/>
            </a:pPr>
            <a:r>
              <a:rPr lang="en-US" dirty="0" smtClean="0">
                <a:solidFill>
                  <a:srgbClr val="FF0000"/>
                </a:solidFill>
              </a:rPr>
              <a:t>Reading Check p38 teacher’s text</a:t>
            </a:r>
          </a:p>
          <a:p>
            <a:pPr lvl="0"/>
            <a:r>
              <a:rPr lang="en-US" dirty="0" smtClean="0">
                <a:solidFill>
                  <a:srgbClr val="FF0000"/>
                </a:solidFill>
              </a:rPr>
              <a:t>Which method of observation is best used if you are trying to change an unwanted behavior?</a:t>
            </a:r>
          </a:p>
          <a:p>
            <a:pPr lvl="0"/>
            <a:r>
              <a:rPr lang="en-US" dirty="0" smtClean="0">
                <a:solidFill>
                  <a:srgbClr val="FF0000"/>
                </a:solidFill>
              </a:rPr>
              <a:t>What’s the difference between a formal and informal observation?</a:t>
            </a:r>
          </a:p>
          <a:p>
            <a:pPr lvl="0"/>
            <a:r>
              <a:rPr lang="en-US" dirty="0" smtClean="0">
                <a:solidFill>
                  <a:srgbClr val="FF0000"/>
                </a:solidFill>
              </a:rPr>
              <a:t>Why is it important that you try not to be noticed while observing?</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Using Observations p41</a:t>
            </a:r>
          </a:p>
          <a:p>
            <a:r>
              <a:rPr lang="en-US" dirty="0" smtClean="0"/>
              <a:t>Finalize your notes or write a summary.  Be sure it is neat and professional as it may be used for future reference and others may see it.  </a:t>
            </a:r>
          </a:p>
          <a:p>
            <a:r>
              <a:rPr lang="en-US" dirty="0" smtClean="0"/>
              <a:t> </a:t>
            </a:r>
          </a:p>
          <a:p>
            <a:r>
              <a:rPr lang="en-US" dirty="0" smtClean="0"/>
              <a:t>Interpretation</a:t>
            </a:r>
          </a:p>
          <a:p>
            <a:r>
              <a:rPr lang="en-US" dirty="0" smtClean="0"/>
              <a:t>This is the analysis that will include your ideas and opinions.  </a:t>
            </a:r>
          </a:p>
          <a:p>
            <a:r>
              <a:rPr lang="en-US" dirty="0" smtClean="0"/>
              <a:t> </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Confidentiality</a:t>
            </a:r>
          </a:p>
          <a:p>
            <a:r>
              <a:rPr lang="en-US" dirty="0" smtClean="0"/>
              <a:t>Protect the child’s and the family’s privacy.  Do not share with anyone other than parents if you are in a daycare situation.  For at school, only the daycare providers, your instructor, parents and our class may know what our observations are.  </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Observation </a:t>
            </a:r>
            <a:r>
              <a:rPr lang="en-US" dirty="0" err="1" smtClean="0"/>
              <a:t>cd</a:t>
            </a:r>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buNone/>
            </a:pPr>
            <a:r>
              <a:rPr lang="en-US" dirty="0" smtClean="0">
                <a:solidFill>
                  <a:srgbClr val="FF0000"/>
                </a:solidFill>
              </a:rPr>
              <a:t>Activity – Observation</a:t>
            </a:r>
          </a:p>
          <a:p>
            <a:r>
              <a:rPr lang="en-US" dirty="0" smtClean="0">
                <a:solidFill>
                  <a:srgbClr val="FF0000"/>
                </a:solidFill>
              </a:rPr>
              <a:t>Divide into groups.  </a:t>
            </a:r>
          </a:p>
          <a:p>
            <a:r>
              <a:rPr lang="en-US" dirty="0" smtClean="0">
                <a:solidFill>
                  <a:srgbClr val="FF0000"/>
                </a:solidFill>
              </a:rPr>
              <a:t>Each group determines a different purpose for observing a child or children.  </a:t>
            </a:r>
          </a:p>
          <a:p>
            <a:r>
              <a:rPr lang="en-US" dirty="0" smtClean="0">
                <a:solidFill>
                  <a:srgbClr val="FF0000"/>
                </a:solidFill>
              </a:rPr>
              <a:t>All groups will observe the same child or children and answer 2 questions:</a:t>
            </a:r>
          </a:p>
          <a:p>
            <a:pPr lvl="0"/>
            <a:r>
              <a:rPr lang="en-US" dirty="0" smtClean="0">
                <a:solidFill>
                  <a:srgbClr val="FF0000"/>
                </a:solidFill>
              </a:rPr>
              <a:t>What was the purpose of your observation?</a:t>
            </a:r>
          </a:p>
          <a:p>
            <a:pPr lvl="0"/>
            <a:r>
              <a:rPr lang="en-US" dirty="0" smtClean="0">
                <a:solidFill>
                  <a:srgbClr val="FF0000"/>
                </a:solidFill>
              </a:rPr>
              <a:t>What did you learn from your observation?</a:t>
            </a:r>
          </a:p>
          <a:p>
            <a:r>
              <a:rPr lang="en-US" dirty="0" smtClean="0">
                <a:solidFill>
                  <a:srgbClr val="FF0000"/>
                </a:solidFill>
              </a:rPr>
              <a:t> </a:t>
            </a:r>
          </a:p>
          <a:p>
            <a:r>
              <a:rPr lang="en-US" dirty="0" smtClean="0">
                <a:solidFill>
                  <a:srgbClr val="FF0000"/>
                </a:solidFill>
              </a:rPr>
              <a:t>**If while observing you see a child that is about to do something harmful or dangerous to themselves or someone else, stop observing and intervene.  This may mean taking action yourself or getting help.</a:t>
            </a:r>
          </a:p>
          <a:p>
            <a:r>
              <a:rPr lang="en-US" dirty="0" smtClean="0">
                <a:solidFill>
                  <a:srgbClr val="FF0000"/>
                </a:solidFill>
              </a:rPr>
              <a:t>For ex:  a child starting to put a small object in their mouth.</a:t>
            </a:r>
          </a:p>
          <a:p>
            <a:r>
              <a:rPr lang="en-US" dirty="0" smtClean="0">
                <a:solidFill>
                  <a:srgbClr val="FF0000"/>
                </a:solidFill>
              </a:rPr>
              <a:t> </a:t>
            </a:r>
          </a:p>
          <a:p>
            <a:endParaRPr lang="en-US" dirty="0">
              <a:solidFill>
                <a:srgbClr val="FF0000"/>
              </a:solidFill>
            </a:endParaRPr>
          </a:p>
        </p:txBody>
      </p:sp>
      <p:sp>
        <p:nvSpPr>
          <p:cNvPr id="4" name="Slide Number Placeholder 3"/>
          <p:cNvSpPr>
            <a:spLocks noGrp="1"/>
          </p:cNvSpPr>
          <p:nvPr>
            <p:ph type="sldNum" sz="quarter" idx="12"/>
          </p:nvPr>
        </p:nvSpPr>
        <p:spPr/>
        <p:txBody>
          <a:bodyPr/>
          <a:lstStyle/>
          <a:p>
            <a:fld id="{53B15390-DA0B-4A5D-B341-C8B2E9AFF6DB}" type="slidenum">
              <a:rPr lang="en-US" smtClean="0"/>
              <a:pPr/>
              <a:t>66</a:t>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Brainstorm – When might you have to stop observing and get help?</a:t>
            </a:r>
          </a:p>
          <a:p>
            <a:r>
              <a:rPr lang="en-US" dirty="0" smtClean="0"/>
              <a:t>Most of our observations are brief so may not be accurate.  The longer we observe the more we will know.  For ex:  a child may appear like a brat or spoiled but we may not know that something happened at home or earlier in the day to cause the behavior.   </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67</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t>
            </a:r>
          </a:p>
          <a:p>
            <a:r>
              <a:rPr lang="en-US" dirty="0" smtClean="0"/>
              <a:t>Reading Check p40 Teacher’s Text</a:t>
            </a:r>
          </a:p>
          <a:p>
            <a:pPr lvl="0"/>
            <a:r>
              <a:rPr lang="en-US" dirty="0" smtClean="0"/>
              <a:t>What kinds of notes should you take before your observation?</a:t>
            </a:r>
          </a:p>
          <a:p>
            <a:pPr lvl="0"/>
            <a:r>
              <a:rPr lang="en-US" dirty="0" smtClean="0"/>
              <a:t>How is interpretation different from recording your observation?</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68</a:t>
            </a:fld>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Student Activity Manual</a:t>
            </a:r>
          </a:p>
          <a:p>
            <a:r>
              <a:rPr lang="en-US" dirty="0" smtClean="0"/>
              <a:t>Describing Development p14</a:t>
            </a:r>
          </a:p>
          <a:p>
            <a:r>
              <a:rPr lang="en-US" dirty="0" smtClean="0"/>
              <a:t>Do together as class activity.</a:t>
            </a:r>
          </a:p>
          <a:p>
            <a:r>
              <a:rPr lang="en-US" dirty="0" smtClean="0"/>
              <a:t> </a:t>
            </a:r>
          </a:p>
          <a:p>
            <a:r>
              <a:rPr lang="en-US" dirty="0" smtClean="0"/>
              <a:t>Student Activity Manual</a:t>
            </a:r>
          </a:p>
          <a:p>
            <a:r>
              <a:rPr lang="en-US" dirty="0" smtClean="0"/>
              <a:t>Study Guide p11</a:t>
            </a:r>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69</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p:txBody>
          <a:bodyPr>
            <a:normAutofit fontScale="90000"/>
          </a:bodyPr>
          <a:lstStyle/>
          <a:p>
            <a:r>
              <a:rPr lang="en-US" sz="4900" b="1" dirty="0" smtClean="0"/>
              <a:t>Benefits of Studying Children p21</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lvl="0">
              <a:buNone/>
            </a:pPr>
            <a:r>
              <a:rPr lang="en-US" b="1" dirty="0" smtClean="0"/>
              <a:t>Discover</a:t>
            </a:r>
            <a:r>
              <a:rPr lang="en-US" dirty="0" smtClean="0"/>
              <a:t> </a:t>
            </a:r>
            <a:r>
              <a:rPr lang="en-US" b="1" dirty="0" smtClean="0"/>
              <a:t>caregiver’s</a:t>
            </a:r>
            <a:r>
              <a:rPr lang="en-US" dirty="0" smtClean="0"/>
              <a:t> </a:t>
            </a:r>
          </a:p>
          <a:p>
            <a:r>
              <a:rPr lang="en-US" dirty="0" smtClean="0"/>
              <a:t>Who are caregivers?</a:t>
            </a:r>
          </a:p>
          <a:p>
            <a:r>
              <a:rPr lang="en-US" dirty="0" smtClean="0"/>
              <a:t>Caregivers provide more than just food, shelter, and clothing</a:t>
            </a:r>
          </a:p>
          <a:p>
            <a:r>
              <a:rPr lang="en-US" i="1" dirty="0" smtClean="0">
                <a:solidFill>
                  <a:srgbClr val="FF0000"/>
                </a:solidFill>
              </a:rPr>
              <a:t>What else do they provide? </a:t>
            </a:r>
          </a:p>
          <a:p>
            <a:pPr>
              <a:buNone/>
            </a:pPr>
            <a:r>
              <a:rPr lang="en-US" i="1" dirty="0" smtClean="0">
                <a:solidFill>
                  <a:srgbClr val="FF0000"/>
                </a:solidFill>
              </a:rPr>
              <a:t> </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****Assignment</a:t>
            </a:r>
          </a:p>
          <a:p>
            <a:r>
              <a:rPr lang="en-US" dirty="0" smtClean="0"/>
              <a:t>Making Connections p45 </a:t>
            </a:r>
          </a:p>
          <a:p>
            <a:pPr lvl="0"/>
            <a:r>
              <a:rPr lang="en-US" dirty="0" smtClean="0"/>
              <a:t>Imagine you are campaigning to prevent children from being put to work.  Write a letter to the editor of a newspaper arguing against child labor.  Use your child development information to support your arguments.  Write as though you are wanting to enact a policy/law to prevent this.</a:t>
            </a:r>
          </a:p>
          <a:p>
            <a:r>
              <a:rPr lang="en-US" dirty="0" smtClean="0"/>
              <a:t> </a:t>
            </a:r>
          </a:p>
          <a:p>
            <a:r>
              <a:rPr lang="en-US" dirty="0" smtClean="0"/>
              <a:t>Test </a:t>
            </a:r>
            <a:r>
              <a:rPr lang="en-US" dirty="0" err="1" smtClean="0"/>
              <a:t>Chpt</a:t>
            </a:r>
            <a:r>
              <a:rPr lang="en-US" dirty="0" smtClean="0"/>
              <a:t> 1</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70</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p:txBody>
          <a:bodyPr>
            <a:normAutofit fontScale="90000"/>
          </a:bodyPr>
          <a:lstStyle/>
          <a:p>
            <a:r>
              <a:rPr lang="en-US" sz="4900" b="1" dirty="0" smtClean="0"/>
              <a:t>Benefits of Studying Children p21</a:t>
            </a:r>
            <a:br>
              <a:rPr lang="en-US" sz="4900" b="1" dirty="0" smtClean="0"/>
            </a:br>
            <a:r>
              <a:rPr lang="en-US" sz="4900" b="1" dirty="0" smtClean="0"/>
              <a:t>Cont.</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lvl="0">
              <a:buNone/>
            </a:pPr>
            <a:r>
              <a:rPr lang="en-US" b="1" dirty="0"/>
              <a:t>Enjoy children more</a:t>
            </a:r>
          </a:p>
          <a:p>
            <a:r>
              <a:rPr lang="en-US" dirty="0"/>
              <a:t>It’s somewhat like the fear of the unknown.  If you know what you are doing, you are more comfortable and confident so you can enjoy what you do.  Caring for children can be scary if you aren’t prepared.,</a:t>
            </a:r>
          </a:p>
          <a:p>
            <a:pPr lvl="0"/>
            <a:r>
              <a:rPr lang="en-US" b="1" dirty="0"/>
              <a:t>Learn about career opportunities</a:t>
            </a:r>
          </a:p>
          <a:p>
            <a:endParaRPr lang="en-US" dirty="0"/>
          </a:p>
        </p:txBody>
      </p:sp>
      <p:sp>
        <p:nvSpPr>
          <p:cNvPr id="4" name="Slide Number Placeholder 3"/>
          <p:cNvSpPr>
            <a:spLocks noGrp="1"/>
          </p:cNvSpPr>
          <p:nvPr>
            <p:ph type="sldNum" sz="quarter" idx="12"/>
          </p:nvPr>
        </p:nvSpPr>
        <p:spPr/>
        <p:txBody>
          <a:bodyPr/>
          <a:lstStyle/>
          <a:p>
            <a:fld id="{53B15390-DA0B-4A5D-B341-C8B2E9AFF6D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b="1" dirty="0" smtClean="0"/>
              <a:t>Views of Childhood p 23</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smtClean="0"/>
              <a:t>Depends </a:t>
            </a:r>
            <a:r>
              <a:rPr lang="en-US" dirty="0"/>
              <a:t>in part on what your own childhood was like.  </a:t>
            </a:r>
          </a:p>
          <a:p>
            <a:r>
              <a:rPr lang="en-US" i="1" dirty="0">
                <a:solidFill>
                  <a:srgbClr val="FF0000"/>
                </a:solidFill>
              </a:rPr>
              <a:t>Discussion – how did your childhood affect you or how might events in childhood affect you in adolescence or adulthood</a:t>
            </a:r>
            <a:r>
              <a:rPr lang="en-US" i="1" dirty="0" smtClean="0">
                <a:solidFill>
                  <a:srgbClr val="FF0000"/>
                </a:solidFill>
              </a:rPr>
              <a:t>?</a:t>
            </a:r>
          </a:p>
          <a:p>
            <a:r>
              <a:rPr lang="en-US" dirty="0"/>
              <a:t>Bottom Line: Childhood has a profound influence on later life.</a:t>
            </a:r>
          </a:p>
          <a:p>
            <a:endParaRPr lang="en-US" i="1" dirty="0">
              <a:solidFill>
                <a:srgbClr val="FF0000"/>
              </a:solidFill>
            </a:endParaRPr>
          </a:p>
          <a:p>
            <a:endParaRPr lang="en-US" dirty="0"/>
          </a:p>
        </p:txBody>
      </p:sp>
      <p:sp>
        <p:nvSpPr>
          <p:cNvPr id="6" name="Slide Number Placeholder 5"/>
          <p:cNvSpPr>
            <a:spLocks noGrp="1"/>
          </p:cNvSpPr>
          <p:nvPr>
            <p:ph type="sldNum" sz="quarter" idx="12"/>
          </p:nvPr>
        </p:nvSpPr>
        <p:spPr/>
        <p:txBody>
          <a:bodyPr/>
          <a:lstStyle/>
          <a:p>
            <a:fld id="{53B15390-DA0B-4A5D-B341-C8B2E9AFF6D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335</TotalTime>
  <Words>3042</Words>
  <Application>Microsoft Office PowerPoint</Application>
  <PresentationFormat>On-screen Show (4:3)</PresentationFormat>
  <Paragraphs>512</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Chpt 1 Learning About Children,  </vt:lpstr>
      <vt:lpstr>Objectives: </vt:lpstr>
      <vt:lpstr>PowerPoint Presentation</vt:lpstr>
      <vt:lpstr>Your impact on children </vt:lpstr>
      <vt:lpstr>Your Impact</vt:lpstr>
      <vt:lpstr>Benefits of Studying Children p21 </vt:lpstr>
      <vt:lpstr>Benefits of Studying Children p21 </vt:lpstr>
      <vt:lpstr>Benefits of Studying Children p21 Cont. </vt:lpstr>
      <vt:lpstr>Views of Childhood p 23 </vt:lpstr>
      <vt:lpstr>Reading check—teacher’s text p22: </vt:lpstr>
      <vt:lpstr>Comparing Childhood Past and Present </vt:lpstr>
      <vt:lpstr>PowerPoint Presentation</vt:lpstr>
      <vt:lpstr>Answer</vt:lpstr>
      <vt:lpstr>Health </vt:lpstr>
      <vt:lpstr>Education </vt:lpstr>
      <vt:lpstr>Love and Work</vt:lpstr>
      <vt:lpstr>Play and Dress</vt:lpstr>
      <vt:lpstr>Reading Check teacher’s text p24 </vt:lpstr>
      <vt:lpstr>Assignment: </vt:lpstr>
      <vt:lpstr>  Living What You Learn p25 </vt:lpstr>
      <vt:lpstr>PowerPoint Presentation</vt:lpstr>
      <vt:lpstr>Section 2  P27 Studying Children</vt:lpstr>
      <vt:lpstr>Section 2 27 Studying Children</vt:lpstr>
      <vt:lpstr>Why is Childhood Crucial? P27 </vt:lpstr>
      <vt:lpstr>Activities that improve a baby’s curiosity, attention span, memory and nervous system development.  </vt:lpstr>
      <vt:lpstr>PowerPoint Presentation</vt:lpstr>
      <vt:lpstr>Theories About Development p28</vt:lpstr>
      <vt:lpstr>  Theories About Development p28 Cont. </vt:lpstr>
      <vt:lpstr>Maslow’s Hierarchy of Needs</vt:lpstr>
      <vt:lpstr>PowerPoint Presentation</vt:lpstr>
      <vt:lpstr>Applying Research </vt:lpstr>
      <vt:lpstr>Activity </vt:lpstr>
      <vt:lpstr>PowerPoint Presentation</vt:lpstr>
      <vt:lpstr>Influences on Development p 30 </vt:lpstr>
      <vt:lpstr>Influences on Development p 30</vt:lpstr>
      <vt:lpstr>Influences on Development p 30 Cont.</vt:lpstr>
      <vt:lpstr>Influences on Development p 30 Cont.</vt:lpstr>
      <vt:lpstr>Influences on Development p 30 Cont.</vt:lpstr>
      <vt:lpstr>Activity </vt:lpstr>
      <vt:lpstr>PowerPoint Presentation</vt:lpstr>
      <vt:lpstr>Lifelong Growth and Development p32 </vt:lpstr>
      <vt:lpstr>Development Beyond Childhood p32 </vt:lpstr>
      <vt:lpstr>PowerPoint Presentation</vt:lpstr>
      <vt:lpstr>PowerPoint Presentation</vt:lpstr>
      <vt:lpstr>PowerPoint Presentation</vt:lpstr>
      <vt:lpstr>Self – Esteem p 33</vt:lpstr>
      <vt:lpstr> Parents and others influence self-esteem.   </vt:lpstr>
      <vt:lpstr>Brainstorm </vt:lpstr>
      <vt:lpstr> The Role of Self-Esteem in Development p35 </vt:lpstr>
      <vt:lpstr>PowerPoint Presentation</vt:lpstr>
      <vt:lpstr> Section 1-3 Observing and Interacting with Children p35 </vt:lpstr>
      <vt:lpstr>PowerPoint Presentation</vt:lpstr>
      <vt:lpstr> Why Observe Children p35 </vt:lpstr>
      <vt:lpstr> Why Observe Children p35 cont. </vt:lpstr>
      <vt:lpstr>How to Observe Young Children p36 </vt:lpstr>
      <vt:lpstr> Types of Observations Records </vt:lpstr>
      <vt:lpstr>Types of Observations Records </vt:lpstr>
      <vt:lpstr>Types of Observations Records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Chpt 1 Learning About Children,</dc:title>
  <dc:creator>Brenda Adcock</dc:creator>
  <cp:lastModifiedBy>Chris Rivet</cp:lastModifiedBy>
  <cp:revision>34</cp:revision>
  <dcterms:created xsi:type="dcterms:W3CDTF">2011-08-23T02:39:37Z</dcterms:created>
  <dcterms:modified xsi:type="dcterms:W3CDTF">2015-03-31T19:52:48Z</dcterms:modified>
</cp:coreProperties>
</file>