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6" r:id="rId2"/>
    <p:sldId id="257" r:id="rId3"/>
    <p:sldId id="314" r:id="rId4"/>
    <p:sldId id="259" r:id="rId5"/>
    <p:sldId id="315" r:id="rId6"/>
    <p:sldId id="316" r:id="rId7"/>
    <p:sldId id="317" r:id="rId8"/>
    <p:sldId id="318" r:id="rId9"/>
    <p:sldId id="261" r:id="rId10"/>
    <p:sldId id="319" r:id="rId11"/>
    <p:sldId id="262" r:id="rId12"/>
    <p:sldId id="263" r:id="rId13"/>
    <p:sldId id="264" r:id="rId14"/>
    <p:sldId id="265" r:id="rId15"/>
    <p:sldId id="323" r:id="rId16"/>
    <p:sldId id="266" r:id="rId17"/>
    <p:sldId id="267" r:id="rId18"/>
    <p:sldId id="324" r:id="rId19"/>
    <p:sldId id="268" r:id="rId20"/>
    <p:sldId id="269" r:id="rId21"/>
    <p:sldId id="270" r:id="rId22"/>
    <p:sldId id="325" r:id="rId23"/>
    <p:sldId id="271" r:id="rId24"/>
    <p:sldId id="320" r:id="rId25"/>
    <p:sldId id="272" r:id="rId26"/>
    <p:sldId id="273" r:id="rId27"/>
    <p:sldId id="321" r:id="rId28"/>
    <p:sldId id="274" r:id="rId29"/>
    <p:sldId id="275" r:id="rId30"/>
    <p:sldId id="322" r:id="rId31"/>
    <p:sldId id="276" r:id="rId32"/>
    <p:sldId id="277" r:id="rId33"/>
    <p:sldId id="278" r:id="rId34"/>
    <p:sldId id="279" r:id="rId35"/>
    <p:sldId id="280" r:id="rId36"/>
    <p:sldId id="338" r:id="rId37"/>
    <p:sldId id="281" r:id="rId38"/>
    <p:sldId id="282" r:id="rId39"/>
    <p:sldId id="283" r:id="rId40"/>
    <p:sldId id="284" r:id="rId41"/>
    <p:sldId id="285" r:id="rId42"/>
    <p:sldId id="326" r:id="rId43"/>
    <p:sldId id="327" r:id="rId44"/>
    <p:sldId id="328" r:id="rId45"/>
    <p:sldId id="329" r:id="rId46"/>
    <p:sldId id="330" r:id="rId47"/>
    <p:sldId id="331" r:id="rId48"/>
    <p:sldId id="287" r:id="rId49"/>
    <p:sldId id="288" r:id="rId50"/>
    <p:sldId id="289" r:id="rId51"/>
    <p:sldId id="290" r:id="rId52"/>
    <p:sldId id="291" r:id="rId53"/>
    <p:sldId id="292" r:id="rId54"/>
    <p:sldId id="332" r:id="rId55"/>
    <p:sldId id="293" r:id="rId56"/>
    <p:sldId id="294" r:id="rId57"/>
    <p:sldId id="333" r:id="rId58"/>
    <p:sldId id="295" r:id="rId59"/>
    <p:sldId id="296" r:id="rId60"/>
    <p:sldId id="297" r:id="rId61"/>
    <p:sldId id="298" r:id="rId62"/>
    <p:sldId id="299" r:id="rId63"/>
    <p:sldId id="300" r:id="rId64"/>
    <p:sldId id="301" r:id="rId65"/>
    <p:sldId id="302" r:id="rId66"/>
    <p:sldId id="303" r:id="rId67"/>
    <p:sldId id="334" r:id="rId68"/>
    <p:sldId id="335" r:id="rId69"/>
    <p:sldId id="336" r:id="rId70"/>
    <p:sldId id="304" r:id="rId71"/>
    <p:sldId id="305" r:id="rId72"/>
    <p:sldId id="307" r:id="rId73"/>
    <p:sldId id="308" r:id="rId74"/>
    <p:sldId id="337" r:id="rId75"/>
    <p:sldId id="309" r:id="rId76"/>
    <p:sldId id="310" r:id="rId77"/>
    <p:sldId id="311" r:id="rId78"/>
    <p:sldId id="312" r:id="rId79"/>
    <p:sldId id="313" r:id="rId8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60"/>
  </p:normalViewPr>
  <p:slideViewPr>
    <p:cSldViewPr>
      <p:cViewPr>
        <p:scale>
          <a:sx n="50" d="100"/>
          <a:sy n="50" d="100"/>
        </p:scale>
        <p:origin x="-1956"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769212B-BF61-47BB-804A-E3FA2868E433}" type="datetimeFigureOut">
              <a:rPr lang="en-US" smtClean="0"/>
              <a:t>3/31/2015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954C439-57B6-4251-817A-97481C8904DC}" type="slidenum">
              <a:rPr lang="en-US" smtClean="0"/>
              <a:t>‹#›</a:t>
            </a:fld>
            <a:endParaRPr lang="en-US"/>
          </a:p>
        </p:txBody>
      </p:sp>
    </p:spTree>
    <p:extLst>
      <p:ext uri="{BB962C8B-B14F-4D97-AF65-F5344CB8AC3E}">
        <p14:creationId xmlns:p14="http://schemas.microsoft.com/office/powerpoint/2010/main" val="553047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E9F8054-88BB-4CF7-8FDD-3B06DFE77A26}" type="datetimeFigureOut">
              <a:rPr lang="en-US" smtClean="0"/>
              <a:t>3/31/2015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A928B92-7A85-460D-8B1F-598923D99D9C}" type="slidenum">
              <a:rPr lang="en-US" smtClean="0"/>
              <a:t>‹#›</a:t>
            </a:fld>
            <a:endParaRPr lang="en-US"/>
          </a:p>
        </p:txBody>
      </p:sp>
    </p:spTree>
    <p:extLst>
      <p:ext uri="{BB962C8B-B14F-4D97-AF65-F5344CB8AC3E}">
        <p14:creationId xmlns:p14="http://schemas.microsoft.com/office/powerpoint/2010/main" val="168768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28B92-7A85-460D-8B1F-598923D99D9C}" type="slidenum">
              <a:rPr lang="en-US" smtClean="0"/>
              <a:t>64</a:t>
            </a:fld>
            <a:endParaRPr lang="en-US"/>
          </a:p>
        </p:txBody>
      </p:sp>
    </p:spTree>
    <p:extLst>
      <p:ext uri="{BB962C8B-B14F-4D97-AF65-F5344CB8AC3E}">
        <p14:creationId xmlns:p14="http://schemas.microsoft.com/office/powerpoint/2010/main" val="87660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regnancy.about.com/cs/newborns/a/aa061801a.ht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pregnancy.about.com/cs/newbornbabies/a/babytests.ht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b="1" dirty="0" smtClean="0"/>
              <a:t>Chapter 7	</a:t>
            </a:r>
            <a:endParaRPr lang="en-US" b="1" dirty="0"/>
          </a:p>
        </p:txBody>
      </p:sp>
      <p:sp>
        <p:nvSpPr>
          <p:cNvPr id="3" name="Subtitle 2"/>
          <p:cNvSpPr>
            <a:spLocks noGrp="1"/>
          </p:cNvSpPr>
          <p:nvPr>
            <p:ph type="subTitle" idx="1"/>
          </p:nvPr>
        </p:nvSpPr>
        <p:spPr/>
        <p:txBody>
          <a:bodyPr/>
          <a:lstStyle/>
          <a:p>
            <a:r>
              <a:rPr lang="en-US" b="1" dirty="0" smtClean="0">
                <a:solidFill>
                  <a:schemeClr val="tx1"/>
                </a:solidFill>
              </a:rPr>
              <a:t>Physical Development</a:t>
            </a:r>
          </a:p>
          <a:p>
            <a:r>
              <a:rPr lang="en-US" b="1" dirty="0" smtClean="0">
                <a:solidFill>
                  <a:schemeClr val="tx1"/>
                </a:solidFill>
              </a:rPr>
              <a:t>Of </a:t>
            </a:r>
          </a:p>
          <a:p>
            <a:r>
              <a:rPr lang="en-US" b="1" dirty="0" smtClean="0">
                <a:solidFill>
                  <a:schemeClr val="tx1"/>
                </a:solidFill>
              </a:rPr>
              <a:t>Infants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8896348" cy="711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609600"/>
            <a:ext cx="4800600" cy="1143000"/>
          </a:xfrm>
        </p:spPr>
        <p:txBody>
          <a:bodyPr>
            <a:normAutofit fontScale="90000"/>
          </a:bodyPr>
          <a:lstStyle/>
          <a:p>
            <a:r>
              <a:rPr lang="en-US" b="1" dirty="0" smtClean="0"/>
              <a:t>Developmental Milestones</a:t>
            </a:r>
            <a:r>
              <a:rPr lang="en-US" dirty="0" smtClean="0"/>
              <a:t/>
            </a:r>
            <a:br>
              <a:rPr lang="en-US" dirty="0" smtClean="0"/>
            </a:br>
            <a:r>
              <a:rPr lang="en-US" dirty="0" smtClean="0"/>
              <a:t>Cont.</a:t>
            </a:r>
            <a:endParaRPr lang="en-US" dirty="0"/>
          </a:p>
        </p:txBody>
      </p:sp>
      <p:sp>
        <p:nvSpPr>
          <p:cNvPr id="3" name="Content Placeholder 2"/>
          <p:cNvSpPr>
            <a:spLocks noGrp="1"/>
          </p:cNvSpPr>
          <p:nvPr>
            <p:ph idx="1"/>
          </p:nvPr>
        </p:nvSpPr>
        <p:spPr>
          <a:xfrm>
            <a:off x="585034" y="2133600"/>
            <a:ext cx="8229600" cy="4525963"/>
          </a:xfrm>
        </p:spPr>
        <p:txBody>
          <a:bodyPr>
            <a:normAutofit fontScale="92500" lnSpcReduction="10000"/>
          </a:bodyPr>
          <a:lstStyle/>
          <a:p>
            <a:pPr lvl="0"/>
            <a:r>
              <a:rPr lang="en-US" b="1" dirty="0" smtClean="0"/>
              <a:t>Environment  Cont.</a:t>
            </a:r>
          </a:p>
          <a:p>
            <a:pPr lvl="1"/>
            <a:r>
              <a:rPr lang="en-US" dirty="0" smtClean="0"/>
              <a:t>No encouragement</a:t>
            </a:r>
          </a:p>
          <a:p>
            <a:pPr lvl="1"/>
            <a:r>
              <a:rPr lang="en-US" dirty="0" smtClean="0"/>
              <a:t>No opportunity</a:t>
            </a:r>
          </a:p>
          <a:p>
            <a:pPr lvl="1"/>
            <a:r>
              <a:rPr lang="en-US" dirty="0" smtClean="0"/>
              <a:t>Stimulating Environment – variety of things to see, taste, smell, hear, touch</a:t>
            </a:r>
          </a:p>
          <a:p>
            <a:pPr lvl="1"/>
            <a:r>
              <a:rPr lang="en-US" dirty="0" smtClean="0"/>
              <a:t>Stimulating Environment  enhances brain development</a:t>
            </a:r>
          </a:p>
          <a:p>
            <a:pPr lvl="1"/>
            <a:r>
              <a:rPr lang="en-US" dirty="0" smtClean="0"/>
              <a:t>Lack of stimulation slows or delays development</a:t>
            </a:r>
          </a:p>
          <a:p>
            <a:pPr lvl="1"/>
            <a:r>
              <a:rPr lang="en-US" dirty="0" smtClean="0"/>
              <a:t>2</a:t>
            </a:r>
            <a:r>
              <a:rPr lang="en-US" baseline="30000" dirty="0" smtClean="0"/>
              <a:t>nd</a:t>
            </a:r>
            <a:r>
              <a:rPr lang="en-US" dirty="0" smtClean="0"/>
              <a:t> Hand Smoke causes poor health, respiratory, ear infections, and asthma which hinder development.</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8839200" cy="707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886200" y="609600"/>
            <a:ext cx="4724400" cy="1143000"/>
          </a:xfrm>
        </p:spPr>
        <p:txBody>
          <a:bodyPr>
            <a:normAutofit fontScale="90000"/>
          </a:bodyPr>
          <a:lstStyle/>
          <a:p>
            <a:r>
              <a:rPr lang="en-US" b="1" dirty="0" smtClean="0"/>
              <a:t>Growth in 1</a:t>
            </a:r>
            <a:r>
              <a:rPr lang="en-US" b="1" baseline="30000" dirty="0" smtClean="0"/>
              <a:t>st</a:t>
            </a:r>
            <a:r>
              <a:rPr lang="en-US" b="1" dirty="0" smtClean="0"/>
              <a:t> Year</a:t>
            </a:r>
            <a:r>
              <a:rPr lang="en-US" dirty="0" smtClean="0"/>
              <a:t/>
            </a:r>
            <a:br>
              <a:rPr lang="en-US" dirty="0" smtClean="0"/>
            </a:br>
            <a:endParaRPr lang="en-US" dirty="0"/>
          </a:p>
        </p:txBody>
      </p:sp>
      <p:sp>
        <p:nvSpPr>
          <p:cNvPr id="3" name="Content Placeholder 2"/>
          <p:cNvSpPr>
            <a:spLocks noGrp="1"/>
          </p:cNvSpPr>
          <p:nvPr>
            <p:ph idx="1"/>
          </p:nvPr>
        </p:nvSpPr>
        <p:spPr>
          <a:xfrm>
            <a:off x="533400" y="2209800"/>
            <a:ext cx="8229600" cy="4525963"/>
          </a:xfrm>
        </p:spPr>
        <p:txBody>
          <a:bodyPr>
            <a:normAutofit fontScale="85000" lnSpcReduction="20000"/>
          </a:bodyPr>
          <a:lstStyle/>
          <a:p>
            <a:pPr lvl="0"/>
            <a:r>
              <a:rPr lang="en-US" dirty="0" smtClean="0"/>
              <a:t>Growth charts just show an average weight, height/length</a:t>
            </a:r>
          </a:p>
          <a:p>
            <a:pPr lvl="0"/>
            <a:r>
              <a:rPr lang="en-US" dirty="0" smtClean="0"/>
              <a:t>Fast growth period</a:t>
            </a:r>
          </a:p>
          <a:p>
            <a:pPr>
              <a:buNone/>
            </a:pPr>
            <a:endParaRPr lang="en-US" dirty="0" smtClean="0"/>
          </a:p>
          <a:p>
            <a:pPr>
              <a:buNone/>
            </a:pPr>
            <a:r>
              <a:rPr lang="en-US" b="1" dirty="0" smtClean="0"/>
              <a:t>Weight</a:t>
            </a:r>
            <a:endParaRPr lang="en-US" dirty="0" smtClean="0"/>
          </a:p>
          <a:p>
            <a:pPr lvl="0"/>
            <a:r>
              <a:rPr lang="en-US" dirty="0" smtClean="0"/>
              <a:t>Loses 10% of birth weight in first 5 days</a:t>
            </a:r>
          </a:p>
          <a:p>
            <a:pPr lvl="0"/>
            <a:r>
              <a:rPr lang="en-US" dirty="0" smtClean="0"/>
              <a:t>Gains it and more very quickly (1-2 lbs /mo)</a:t>
            </a:r>
          </a:p>
          <a:p>
            <a:pPr lvl="0"/>
            <a:r>
              <a:rPr lang="en-US" dirty="0" smtClean="0"/>
              <a:t>Triples by age 1</a:t>
            </a:r>
          </a:p>
          <a:p>
            <a:pPr>
              <a:buNone/>
            </a:pPr>
            <a:r>
              <a:rPr lang="en-US" dirty="0" smtClean="0"/>
              <a:t> </a:t>
            </a:r>
          </a:p>
          <a:p>
            <a:pPr>
              <a:buNone/>
            </a:pPr>
            <a:r>
              <a:rPr lang="en-US" b="1" dirty="0" smtClean="0"/>
              <a:t>Length</a:t>
            </a:r>
            <a:endParaRPr lang="en-US" dirty="0" smtClean="0"/>
          </a:p>
          <a:p>
            <a:pPr lvl="0"/>
            <a:r>
              <a:rPr lang="en-US" dirty="0" smtClean="0"/>
              <a:t>Increases by 50% in 1</a:t>
            </a:r>
            <a:r>
              <a:rPr lang="en-US" baseline="30000" dirty="0" smtClean="0"/>
              <a:t>st</a:t>
            </a:r>
            <a:r>
              <a:rPr lang="en-US" dirty="0" smtClean="0"/>
              <a:t> yea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by Pictures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8991600" cy="6721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381000"/>
            <a:ext cx="8229600" cy="1143000"/>
          </a:xfrm>
        </p:spPr>
        <p:txBody>
          <a:bodyPr>
            <a:normAutofit fontScale="90000"/>
          </a:bodyPr>
          <a:lstStyle/>
          <a:p>
            <a:r>
              <a:rPr lang="en-US" b="1" dirty="0" smtClean="0"/>
              <a:t>Discussion</a:t>
            </a:r>
            <a:r>
              <a:rPr lang="en-US" dirty="0" smtClean="0"/>
              <a:t/>
            </a:r>
            <a:br>
              <a:rPr lang="en-US" dirty="0" smtClean="0"/>
            </a:br>
            <a:endParaRPr lang="en-US" dirty="0"/>
          </a:p>
        </p:txBody>
      </p:sp>
      <p:sp>
        <p:nvSpPr>
          <p:cNvPr id="3" name="Content Placeholder 2"/>
          <p:cNvSpPr>
            <a:spLocks noGrp="1"/>
          </p:cNvSpPr>
          <p:nvPr>
            <p:ph idx="1"/>
          </p:nvPr>
        </p:nvSpPr>
        <p:spPr>
          <a:xfrm>
            <a:off x="381000" y="1828800"/>
            <a:ext cx="8229600" cy="4525963"/>
          </a:xfrm>
        </p:spPr>
        <p:txBody>
          <a:bodyPr/>
          <a:lstStyle/>
          <a:p>
            <a:r>
              <a:rPr lang="en-US" dirty="0" smtClean="0"/>
              <a:t>How does a country’s economy affect the growth rates of children?</a:t>
            </a:r>
          </a:p>
          <a:p>
            <a:r>
              <a:rPr lang="en-US" dirty="0" smtClean="0"/>
              <a:t>What environmental or societal factors do you think affect growth rate most?</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
            <a:ext cx="8596313"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024313" y="381000"/>
            <a:ext cx="4724400" cy="1143000"/>
          </a:xfrm>
        </p:spPr>
        <p:txBody>
          <a:bodyPr>
            <a:normAutofit fontScale="90000"/>
          </a:bodyPr>
          <a:lstStyle/>
          <a:p>
            <a:r>
              <a:rPr lang="en-US" b="1" dirty="0" smtClean="0"/>
              <a:t/>
            </a:r>
            <a:br>
              <a:rPr lang="en-US" b="1" dirty="0" smtClean="0"/>
            </a:br>
            <a:r>
              <a:rPr lang="en-US" b="1" dirty="0" smtClean="0"/>
              <a:t> Growth in 1</a:t>
            </a:r>
            <a:r>
              <a:rPr lang="en-US" b="1" baseline="30000" dirty="0" smtClean="0"/>
              <a:t>st</a:t>
            </a:r>
            <a:r>
              <a:rPr lang="en-US" b="1" dirty="0" smtClean="0"/>
              <a:t> Year Cont.</a:t>
            </a:r>
            <a:r>
              <a:rPr lang="en-US" dirty="0" smtClean="0"/>
              <a:t/>
            </a:r>
            <a:br>
              <a:rPr lang="en-US" dirty="0" smtClean="0"/>
            </a:br>
            <a:endParaRPr lang="en-US" dirty="0"/>
          </a:p>
        </p:txBody>
      </p:sp>
      <p:sp>
        <p:nvSpPr>
          <p:cNvPr id="3" name="Content Placeholder 2"/>
          <p:cNvSpPr>
            <a:spLocks noGrp="1"/>
          </p:cNvSpPr>
          <p:nvPr>
            <p:ph idx="1"/>
          </p:nvPr>
        </p:nvSpPr>
        <p:spPr>
          <a:xfrm>
            <a:off x="500813" y="1905000"/>
            <a:ext cx="8229600" cy="4525963"/>
          </a:xfrm>
        </p:spPr>
        <p:txBody>
          <a:bodyPr>
            <a:normAutofit fontScale="92500" lnSpcReduction="20000"/>
          </a:bodyPr>
          <a:lstStyle/>
          <a:p>
            <a:pPr lvl="0">
              <a:buNone/>
            </a:pPr>
            <a:r>
              <a:rPr lang="en-US" b="1" dirty="0" smtClean="0"/>
              <a:t>Body Shape </a:t>
            </a:r>
          </a:p>
          <a:p>
            <a:pPr lvl="0"/>
            <a:r>
              <a:rPr lang="en-US" dirty="0" smtClean="0"/>
              <a:t>Curled position = fetal position</a:t>
            </a:r>
          </a:p>
          <a:p>
            <a:pPr lvl="0"/>
            <a:r>
              <a:rPr lang="en-US" dirty="0" smtClean="0"/>
              <a:t>Curved legs and feet curve inward</a:t>
            </a:r>
          </a:p>
          <a:p>
            <a:pPr lvl="0"/>
            <a:r>
              <a:rPr lang="en-US" dirty="0" smtClean="0"/>
              <a:t>Elongated head due to birth canal</a:t>
            </a:r>
          </a:p>
          <a:p>
            <a:pPr lvl="0"/>
            <a:r>
              <a:rPr lang="en-US" dirty="0" smtClean="0"/>
              <a:t>Skinny arms and legs</a:t>
            </a:r>
          </a:p>
          <a:p>
            <a:pPr lvl="0"/>
            <a:r>
              <a:rPr lang="en-US" dirty="0" smtClean="0"/>
              <a:t>Large abdomen</a:t>
            </a:r>
          </a:p>
          <a:p>
            <a:pPr lvl="0"/>
            <a:r>
              <a:rPr lang="en-US" dirty="0" smtClean="0"/>
              <a:t>Umbilical cord dries in about 3 weeks</a:t>
            </a:r>
          </a:p>
          <a:p>
            <a:pPr lvl="0"/>
            <a:r>
              <a:rPr lang="en-US" dirty="0" smtClean="0"/>
              <a:t>The baby straightens out in about 6 months</a:t>
            </a:r>
          </a:p>
          <a:p>
            <a:pPr lvl="0"/>
            <a:r>
              <a:rPr lang="en-US" dirty="0" smtClean="0"/>
              <a:t>Chubby by 3 months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61026" cy="649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Growth in 1</a:t>
            </a:r>
            <a:r>
              <a:rPr lang="en-US" b="1" baseline="30000" dirty="0" smtClean="0"/>
              <a:t>st</a:t>
            </a:r>
            <a:r>
              <a:rPr lang="en-US" b="1" dirty="0" smtClean="0"/>
              <a:t> Year Cont.</a:t>
            </a:r>
            <a:endParaRPr lang="en-US" dirty="0"/>
          </a:p>
        </p:txBody>
      </p:sp>
      <p:sp>
        <p:nvSpPr>
          <p:cNvPr id="3" name="Content Placeholder 2"/>
          <p:cNvSpPr>
            <a:spLocks noGrp="1"/>
          </p:cNvSpPr>
          <p:nvPr>
            <p:ph idx="1"/>
          </p:nvPr>
        </p:nvSpPr>
        <p:spPr/>
        <p:txBody>
          <a:bodyPr>
            <a:normAutofit/>
          </a:bodyPr>
          <a:lstStyle/>
          <a:p>
            <a:pPr>
              <a:buNone/>
            </a:pPr>
            <a:r>
              <a:rPr lang="en-US" b="1" dirty="0" smtClean="0"/>
              <a:t>Proportion </a:t>
            </a:r>
            <a:endParaRPr lang="en-US" dirty="0" smtClean="0"/>
          </a:p>
          <a:p>
            <a:r>
              <a:rPr lang="en-US" b="1" dirty="0" smtClean="0"/>
              <a:t>=size relationship between parts of the body</a:t>
            </a:r>
          </a:p>
          <a:p>
            <a:r>
              <a:rPr lang="en-US" dirty="0" smtClean="0"/>
              <a:t>Head and abdomen are large compared to the rest</a:t>
            </a:r>
          </a:p>
          <a:p>
            <a:r>
              <a:rPr lang="en-US" dirty="0" smtClean="0"/>
              <a:t>Head grows fast to accommodate the brain (more than ½ of the total head growth occurs)</a:t>
            </a:r>
          </a:p>
          <a:p>
            <a:pPr>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6868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33800" y="381000"/>
            <a:ext cx="4876800" cy="1143000"/>
          </a:xfrm>
        </p:spPr>
        <p:txBody>
          <a:bodyPr>
            <a:normAutofit fontScale="90000"/>
          </a:bodyPr>
          <a:lstStyle/>
          <a:p>
            <a:r>
              <a:rPr lang="en-US" b="1" dirty="0" smtClean="0"/>
              <a:t>Growth in 1</a:t>
            </a:r>
            <a:r>
              <a:rPr lang="en-US" b="1" baseline="30000" dirty="0" smtClean="0"/>
              <a:t>st</a:t>
            </a:r>
            <a:r>
              <a:rPr lang="en-US" b="1" dirty="0" smtClean="0"/>
              <a:t> Year Cont.</a:t>
            </a:r>
            <a:endParaRPr lang="en-US" dirty="0"/>
          </a:p>
        </p:txBody>
      </p:sp>
      <p:sp>
        <p:nvSpPr>
          <p:cNvPr id="3" name="Content Placeholder 2"/>
          <p:cNvSpPr>
            <a:spLocks noGrp="1"/>
          </p:cNvSpPr>
          <p:nvPr>
            <p:ph idx="1"/>
          </p:nvPr>
        </p:nvSpPr>
        <p:spPr>
          <a:xfrm>
            <a:off x="457200" y="1905000"/>
            <a:ext cx="8229600" cy="4525963"/>
          </a:xfrm>
        </p:spPr>
        <p:txBody>
          <a:bodyPr>
            <a:normAutofit fontScale="92500" lnSpcReduction="20000"/>
          </a:bodyPr>
          <a:lstStyle/>
          <a:p>
            <a:pPr>
              <a:buNone/>
            </a:pPr>
            <a:r>
              <a:rPr lang="en-US" b="1" dirty="0" smtClean="0"/>
              <a:t>Vision</a:t>
            </a:r>
            <a:endParaRPr lang="en-US" dirty="0" smtClean="0"/>
          </a:p>
          <a:p>
            <a:pPr lvl="0"/>
            <a:r>
              <a:rPr lang="en-US" dirty="0" smtClean="0"/>
              <a:t>Follow movement</a:t>
            </a:r>
          </a:p>
          <a:p>
            <a:pPr lvl="0"/>
            <a:r>
              <a:rPr lang="en-US" dirty="0" smtClean="0"/>
              <a:t>Blurry but clears in about a week on objects 7-10” away</a:t>
            </a:r>
          </a:p>
          <a:p>
            <a:pPr lvl="0"/>
            <a:r>
              <a:rPr lang="en-US" dirty="0" smtClean="0"/>
              <a:t>At 1 month focuses on objects 3’ away</a:t>
            </a:r>
          </a:p>
          <a:p>
            <a:pPr lvl="0"/>
            <a:r>
              <a:rPr lang="en-US" dirty="0" smtClean="0"/>
              <a:t>At first it is 2 dimensional (like looking at a picture)</a:t>
            </a:r>
          </a:p>
          <a:p>
            <a:pPr lvl="0"/>
            <a:r>
              <a:rPr lang="en-US" dirty="0" smtClean="0"/>
              <a:t>At 2 months it is 3 dimensional (depth perception)</a:t>
            </a:r>
          </a:p>
          <a:p>
            <a:pPr lvl="0"/>
            <a:r>
              <a:rPr lang="en-US" dirty="0" smtClean="0"/>
              <a:t>At 6 months clarity and sharpness of adults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8100"/>
            <a:ext cx="8610600" cy="688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95700" y="533400"/>
            <a:ext cx="4953000" cy="1143000"/>
          </a:xfrm>
        </p:spPr>
        <p:txBody>
          <a:bodyPr>
            <a:normAutofit fontScale="90000"/>
          </a:bodyPr>
          <a:lstStyle/>
          <a:p>
            <a:r>
              <a:rPr lang="en-US" b="1" dirty="0" smtClean="0"/>
              <a:t>Growth in 1</a:t>
            </a:r>
            <a:r>
              <a:rPr lang="en-US" b="1" baseline="30000" dirty="0" smtClean="0"/>
              <a:t>st</a:t>
            </a:r>
            <a:r>
              <a:rPr lang="en-US" b="1" dirty="0" smtClean="0"/>
              <a:t> Year Cont.</a:t>
            </a:r>
            <a:endParaRPr lang="en-US" dirty="0"/>
          </a:p>
        </p:txBody>
      </p:sp>
      <p:sp>
        <p:nvSpPr>
          <p:cNvPr id="3" name="Content Placeholder 2"/>
          <p:cNvSpPr>
            <a:spLocks noGrp="1"/>
          </p:cNvSpPr>
          <p:nvPr>
            <p:ph idx="1"/>
          </p:nvPr>
        </p:nvSpPr>
        <p:spPr>
          <a:xfrm>
            <a:off x="381000" y="1905000"/>
            <a:ext cx="8229600" cy="4525963"/>
          </a:xfrm>
        </p:spPr>
        <p:txBody>
          <a:bodyPr>
            <a:normAutofit fontScale="55000" lnSpcReduction="20000"/>
          </a:bodyPr>
          <a:lstStyle/>
          <a:p>
            <a:pPr>
              <a:buNone/>
            </a:pPr>
            <a:r>
              <a:rPr lang="en-US" sz="4400" b="1" dirty="0" smtClean="0"/>
              <a:t>Hearing</a:t>
            </a:r>
            <a:endParaRPr lang="en-US" sz="4400" dirty="0" smtClean="0"/>
          </a:p>
          <a:p>
            <a:pPr lvl="0"/>
            <a:r>
              <a:rPr lang="en-US" sz="4400" dirty="0" smtClean="0"/>
              <a:t>Develops before birth</a:t>
            </a:r>
          </a:p>
          <a:p>
            <a:pPr lvl="0"/>
            <a:r>
              <a:rPr lang="en-US" sz="4400" dirty="0" smtClean="0"/>
              <a:t>Responds to sounds – heart rate may change and they may move</a:t>
            </a:r>
          </a:p>
          <a:p>
            <a:pPr lvl="0"/>
            <a:r>
              <a:rPr lang="en-US" sz="4400" dirty="0" smtClean="0"/>
              <a:t>At birth – can tell the direction the sound came form </a:t>
            </a:r>
          </a:p>
          <a:p>
            <a:pPr lvl="0"/>
            <a:r>
              <a:rPr lang="en-US" sz="4400" dirty="0" smtClean="0"/>
              <a:t>Respond to tone rather than words</a:t>
            </a:r>
          </a:p>
          <a:p>
            <a:pPr lvl="1"/>
            <a:r>
              <a:rPr lang="en-US" sz="4000" dirty="0" smtClean="0"/>
              <a:t>Soothing voice – calms	</a:t>
            </a:r>
          </a:p>
          <a:p>
            <a:pPr lvl="1"/>
            <a:r>
              <a:rPr lang="en-US" sz="4000" dirty="0" smtClean="0"/>
              <a:t>Angry voice – alarms</a:t>
            </a:r>
          </a:p>
          <a:p>
            <a:pPr lvl="0"/>
            <a:r>
              <a:rPr lang="en-US" sz="4400" dirty="0" smtClean="0"/>
              <a:t>7 months – recognize parents voice</a:t>
            </a:r>
          </a:p>
          <a:p>
            <a:pPr lvl="0"/>
            <a:r>
              <a:rPr lang="en-US" sz="4400" dirty="0" smtClean="0"/>
              <a:t>Hearing helps language development – </a:t>
            </a:r>
          </a:p>
          <a:p>
            <a:pPr lvl="1"/>
            <a:r>
              <a:rPr lang="en-US" sz="4000" dirty="0" smtClean="0"/>
              <a:t>Imitate what they hear</a:t>
            </a:r>
          </a:p>
          <a:p>
            <a:pPr lvl="1"/>
            <a:r>
              <a:rPr lang="en-US" sz="4000" dirty="0" smtClean="0"/>
              <a:t>Preemies and babies with ear infections may have  delayed language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8839200" cy="707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581400" y="381000"/>
            <a:ext cx="5105400" cy="1143000"/>
          </a:xfrm>
        </p:spPr>
        <p:txBody>
          <a:bodyPr>
            <a:normAutofit fontScale="90000"/>
          </a:bodyPr>
          <a:lstStyle/>
          <a:p>
            <a:r>
              <a:rPr lang="en-US" b="1" dirty="0" smtClean="0"/>
              <a:t>Growth in 1</a:t>
            </a:r>
            <a:r>
              <a:rPr lang="en-US" b="1" baseline="30000" dirty="0" smtClean="0"/>
              <a:t>st</a:t>
            </a:r>
            <a:r>
              <a:rPr lang="en-US" b="1" dirty="0" smtClean="0"/>
              <a:t> Year Cont.</a:t>
            </a:r>
            <a:endParaRPr lang="en-US" dirty="0"/>
          </a:p>
        </p:txBody>
      </p:sp>
      <p:sp>
        <p:nvSpPr>
          <p:cNvPr id="3" name="Content Placeholder 2"/>
          <p:cNvSpPr>
            <a:spLocks noGrp="1"/>
          </p:cNvSpPr>
          <p:nvPr>
            <p:ph idx="1"/>
          </p:nvPr>
        </p:nvSpPr>
        <p:spPr>
          <a:xfrm>
            <a:off x="430306" y="2332037"/>
            <a:ext cx="8229600" cy="4525963"/>
          </a:xfrm>
        </p:spPr>
        <p:txBody>
          <a:bodyPr>
            <a:normAutofit/>
          </a:bodyPr>
          <a:lstStyle/>
          <a:p>
            <a:pPr>
              <a:buNone/>
            </a:pPr>
            <a:r>
              <a:rPr lang="en-US" b="1" dirty="0" smtClean="0"/>
              <a:t>Touch</a:t>
            </a:r>
            <a:r>
              <a:rPr lang="en-US" dirty="0" smtClean="0"/>
              <a:t> (newborns)</a:t>
            </a:r>
          </a:p>
          <a:p>
            <a:pPr lvl="0"/>
            <a:r>
              <a:rPr lang="en-US" dirty="0" smtClean="0"/>
              <a:t>Rely on touch of others to teach them about the environment</a:t>
            </a:r>
          </a:p>
          <a:p>
            <a:pPr lvl="0"/>
            <a:r>
              <a:rPr lang="en-US" dirty="0" smtClean="0"/>
              <a:t>Don’t have enough brain development to explore</a:t>
            </a:r>
          </a:p>
          <a:p>
            <a:pPr lvl="0"/>
            <a:r>
              <a:rPr lang="en-US" dirty="0" smtClean="0"/>
              <a:t>Use touch to explore as they learn to reach and grasp</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866775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Growth in 1</a:t>
            </a:r>
            <a:r>
              <a:rPr lang="en-US" b="1" baseline="30000" dirty="0" smtClean="0"/>
              <a:t>st</a:t>
            </a:r>
            <a:r>
              <a:rPr lang="en-US" b="1" dirty="0" smtClean="0"/>
              <a:t> Year Cont.</a:t>
            </a:r>
            <a:endParaRPr lang="en-US" dirty="0"/>
          </a:p>
        </p:txBody>
      </p:sp>
      <p:sp>
        <p:nvSpPr>
          <p:cNvPr id="3" name="Content Placeholder 2"/>
          <p:cNvSpPr>
            <a:spLocks noGrp="1"/>
          </p:cNvSpPr>
          <p:nvPr>
            <p:ph idx="1"/>
          </p:nvPr>
        </p:nvSpPr>
        <p:spPr/>
        <p:txBody>
          <a:bodyPr/>
          <a:lstStyle/>
          <a:p>
            <a:pPr>
              <a:buNone/>
            </a:pPr>
            <a:r>
              <a:rPr lang="en-US" b="1" dirty="0" smtClean="0"/>
              <a:t>Smell </a:t>
            </a:r>
            <a:endParaRPr lang="en-US" dirty="0" smtClean="0"/>
          </a:p>
          <a:p>
            <a:pPr lvl="0"/>
            <a:r>
              <a:rPr lang="en-US" dirty="0" smtClean="0"/>
              <a:t>Smell doesn’t dev until birth due to being in amniotic fluid</a:t>
            </a:r>
          </a:p>
          <a:p>
            <a:pPr lvl="0"/>
            <a:r>
              <a:rPr lang="en-US" dirty="0" smtClean="0"/>
              <a:t>Some can smell within 10 days – </a:t>
            </a:r>
          </a:p>
          <a:p>
            <a:pPr lvl="0">
              <a:buNone/>
            </a:pPr>
            <a:r>
              <a:rPr lang="en-US" dirty="0" smtClean="0"/>
              <a:t>	know their parent’s scents</a:t>
            </a:r>
          </a:p>
          <a:p>
            <a:endParaRPr lang="en-US" dirty="0"/>
          </a:p>
        </p:txBody>
      </p:sp>
      <p:pic>
        <p:nvPicPr>
          <p:cNvPr id="4" name="il_fi" descr="http://img.photobucket.com/albums/v51/MarieAlice/Default%202/Baby_smelling.jpg"/>
          <p:cNvPicPr/>
          <p:nvPr/>
        </p:nvPicPr>
        <p:blipFill>
          <a:blip r:embed="rId3" cstate="print"/>
          <a:srcRect/>
          <a:stretch>
            <a:fillRect/>
          </a:stretch>
        </p:blipFill>
        <p:spPr bwMode="auto">
          <a:xfrm>
            <a:off x="6248400" y="3124200"/>
            <a:ext cx="2205406"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400" cy="743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0" y="457200"/>
            <a:ext cx="4876800" cy="1143000"/>
          </a:xfrm>
        </p:spPr>
        <p:txBody>
          <a:bodyPr>
            <a:normAutofit fontScale="90000"/>
          </a:bodyPr>
          <a:lstStyle/>
          <a:p>
            <a:r>
              <a:rPr lang="en-US" b="1" dirty="0" smtClean="0"/>
              <a:t>Growth in 1</a:t>
            </a:r>
            <a:r>
              <a:rPr lang="en-US" b="1" baseline="30000" dirty="0" smtClean="0"/>
              <a:t>st</a:t>
            </a:r>
            <a:r>
              <a:rPr lang="en-US" b="1" dirty="0" smtClean="0"/>
              <a:t> Year Cont.</a:t>
            </a:r>
            <a:endParaRPr lang="en-US" dirty="0"/>
          </a:p>
        </p:txBody>
      </p:sp>
      <p:sp>
        <p:nvSpPr>
          <p:cNvPr id="3" name="Content Placeholder 2"/>
          <p:cNvSpPr>
            <a:spLocks noGrp="1"/>
          </p:cNvSpPr>
          <p:nvPr>
            <p:ph idx="1"/>
          </p:nvPr>
        </p:nvSpPr>
        <p:spPr>
          <a:xfrm>
            <a:off x="381000" y="2057400"/>
            <a:ext cx="8229600" cy="4525963"/>
          </a:xfrm>
        </p:spPr>
        <p:txBody>
          <a:bodyPr>
            <a:normAutofit/>
          </a:bodyPr>
          <a:lstStyle/>
          <a:p>
            <a:pPr>
              <a:buNone/>
            </a:pPr>
            <a:r>
              <a:rPr lang="en-US" b="1" dirty="0" smtClean="0"/>
              <a:t>Taste</a:t>
            </a:r>
            <a:endParaRPr lang="en-US" dirty="0" smtClean="0"/>
          </a:p>
          <a:p>
            <a:pPr lvl="0"/>
            <a:r>
              <a:rPr lang="en-US" dirty="0" smtClean="0"/>
              <a:t>At 2 weeks, can taste difference between water, sour, sugar, salt, milk</a:t>
            </a:r>
          </a:p>
          <a:p>
            <a:pPr lvl="0"/>
            <a:r>
              <a:rPr lang="en-US" dirty="0" smtClean="0"/>
              <a:t>At 2 weeks shows preferences in the liquids</a:t>
            </a:r>
          </a:p>
          <a:p>
            <a:pPr lvl="0"/>
            <a:r>
              <a:rPr lang="en-US" dirty="0" smtClean="0"/>
              <a:t>Put things in mouth to learn about environment</a:t>
            </a:r>
          </a:p>
          <a:p>
            <a:pPr lvl="0"/>
            <a:r>
              <a:rPr lang="en-US" b="1" i="1" u="sng" dirty="0" smtClean="0"/>
              <a:t>If something can fit into a paper towel tube, it is too small for a baby to have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737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62400" y="762000"/>
            <a:ext cx="4114800" cy="762000"/>
          </a:xfrm>
        </p:spPr>
        <p:txBody>
          <a:bodyPr>
            <a:normAutofit fontScale="90000"/>
          </a:bodyPr>
          <a:lstStyle/>
          <a:p>
            <a:r>
              <a:rPr lang="en-US" b="1" dirty="0" smtClean="0"/>
              <a:t/>
            </a:r>
            <a:br>
              <a:rPr lang="en-US" b="1" dirty="0" smtClean="0"/>
            </a:br>
            <a:r>
              <a:rPr lang="en-US" b="1" dirty="0" smtClean="0"/>
              <a:t>Section 1: </a:t>
            </a:r>
            <a:br>
              <a:rPr lang="en-US" b="1" dirty="0" smtClean="0"/>
            </a:br>
            <a:r>
              <a:rPr lang="en-US" b="1" dirty="0" smtClean="0"/>
              <a:t>Infant Growth and Development.</a:t>
            </a:r>
            <a:r>
              <a:rPr lang="en-US" dirty="0" smtClean="0"/>
              <a:t/>
            </a:r>
            <a:br>
              <a:rPr lang="en-US" dirty="0" smtClean="0"/>
            </a:br>
            <a:endParaRPr lang="en-US" dirty="0"/>
          </a:p>
        </p:txBody>
      </p:sp>
      <p:sp>
        <p:nvSpPr>
          <p:cNvPr id="3" name="Content Placeholder 2"/>
          <p:cNvSpPr>
            <a:spLocks noGrp="1"/>
          </p:cNvSpPr>
          <p:nvPr>
            <p:ph idx="1"/>
          </p:nvPr>
        </p:nvSpPr>
        <p:spPr>
          <a:xfrm>
            <a:off x="228600" y="2362200"/>
            <a:ext cx="8763000" cy="5013960"/>
          </a:xfrm>
        </p:spPr>
        <p:txBody>
          <a:bodyPr>
            <a:normAutofit/>
          </a:bodyPr>
          <a:lstStyle/>
          <a:p>
            <a:pPr>
              <a:buNone/>
            </a:pPr>
            <a:r>
              <a:rPr lang="en-US" b="1" dirty="0" smtClean="0"/>
              <a:t>Objectives: development</a:t>
            </a:r>
            <a:r>
              <a:rPr lang="en-US" dirty="0" smtClean="0"/>
              <a:t> follows.</a:t>
            </a:r>
          </a:p>
          <a:p>
            <a:pPr lvl="0"/>
            <a:r>
              <a:rPr lang="en-US" dirty="0" smtClean="0"/>
              <a:t>Explain the effects that heredity, nutrition, health, experiences, and environment have on an infant’s growth and development.</a:t>
            </a:r>
          </a:p>
          <a:p>
            <a:pPr lvl="0"/>
            <a:r>
              <a:rPr lang="en-US" dirty="0" smtClean="0"/>
              <a:t>Describe how a typical baby gross in the first year.</a:t>
            </a:r>
          </a:p>
          <a:p>
            <a:pPr lvl="0"/>
            <a:r>
              <a:rPr lang="en-US" dirty="0" smtClean="0"/>
              <a:t>Classify the different movements a baby makes as reflexes gross motor skills, or find motor skills.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274638"/>
            <a:ext cx="4800600" cy="1143000"/>
          </a:xfrm>
        </p:spPr>
        <p:txBody>
          <a:bodyPr>
            <a:normAutofit fontScale="90000"/>
          </a:bodyPr>
          <a:lstStyle/>
          <a:p>
            <a:r>
              <a:rPr lang="en-US" b="1" dirty="0" smtClean="0"/>
              <a:t>Growth in 1</a:t>
            </a:r>
            <a:r>
              <a:rPr lang="en-US" b="1" baseline="30000" dirty="0" smtClean="0"/>
              <a:t>st</a:t>
            </a:r>
            <a:r>
              <a:rPr lang="en-US" b="1" dirty="0" smtClean="0"/>
              <a:t> Year Cont.</a:t>
            </a:r>
            <a:endParaRPr lang="en-US" dirty="0"/>
          </a:p>
        </p:txBody>
      </p:sp>
      <p:sp>
        <p:nvSpPr>
          <p:cNvPr id="3" name="Content Placeholder 2"/>
          <p:cNvSpPr>
            <a:spLocks noGrp="1"/>
          </p:cNvSpPr>
          <p:nvPr>
            <p:ph idx="1"/>
          </p:nvPr>
        </p:nvSpPr>
        <p:spPr>
          <a:xfrm>
            <a:off x="381000" y="2057400"/>
            <a:ext cx="8229600" cy="4525963"/>
          </a:xfrm>
        </p:spPr>
        <p:txBody>
          <a:bodyPr>
            <a:normAutofit fontScale="92500" lnSpcReduction="20000"/>
          </a:bodyPr>
          <a:lstStyle/>
          <a:p>
            <a:pPr>
              <a:buNone/>
            </a:pPr>
            <a:r>
              <a:rPr lang="en-US" b="1" dirty="0" smtClean="0"/>
              <a:t>Voice</a:t>
            </a:r>
            <a:endParaRPr lang="en-US" dirty="0" smtClean="0"/>
          </a:p>
          <a:p>
            <a:pPr lvl="0"/>
            <a:r>
              <a:rPr lang="en-US" dirty="0" smtClean="0"/>
              <a:t>Shrill cry at first but softens as lungs mature </a:t>
            </a:r>
          </a:p>
          <a:p>
            <a:pPr lvl="0"/>
            <a:r>
              <a:rPr lang="en-US" dirty="0" smtClean="0"/>
              <a:t>The voice sound is also affected by growth of </a:t>
            </a:r>
          </a:p>
          <a:p>
            <a:pPr lvl="1"/>
            <a:r>
              <a:rPr lang="en-US" dirty="0" smtClean="0"/>
              <a:t>throat muscles	</a:t>
            </a:r>
          </a:p>
          <a:p>
            <a:pPr lvl="1"/>
            <a:r>
              <a:rPr lang="en-US" dirty="0" smtClean="0"/>
              <a:t>tongue</a:t>
            </a:r>
          </a:p>
          <a:p>
            <a:pPr lvl="1"/>
            <a:r>
              <a:rPr lang="en-US" dirty="0" smtClean="0"/>
              <a:t>lips </a:t>
            </a:r>
          </a:p>
          <a:p>
            <a:pPr lvl="1"/>
            <a:r>
              <a:rPr lang="en-US" dirty="0" smtClean="0"/>
              <a:t>teeth </a:t>
            </a:r>
          </a:p>
          <a:p>
            <a:pPr lvl="1"/>
            <a:r>
              <a:rPr lang="en-US" dirty="0" smtClean="0"/>
              <a:t>vocal cords</a:t>
            </a:r>
          </a:p>
          <a:p>
            <a:pPr lvl="0"/>
            <a:r>
              <a:rPr lang="en-US" dirty="0" smtClean="0"/>
              <a:t>Tongue changes shape making speech possible</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749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62400" y="457200"/>
            <a:ext cx="4724400" cy="1143000"/>
          </a:xfrm>
        </p:spPr>
        <p:txBody>
          <a:bodyPr>
            <a:normAutofit fontScale="90000"/>
          </a:bodyPr>
          <a:lstStyle/>
          <a:p>
            <a:r>
              <a:rPr lang="en-US" b="1" dirty="0" smtClean="0"/>
              <a:t>Growth in 1</a:t>
            </a:r>
            <a:r>
              <a:rPr lang="en-US" b="1" baseline="30000" dirty="0" smtClean="0"/>
              <a:t>st</a:t>
            </a:r>
            <a:r>
              <a:rPr lang="en-US" b="1" dirty="0" smtClean="0"/>
              <a:t> Year Cont.</a:t>
            </a:r>
            <a:endParaRPr lang="en-US" dirty="0"/>
          </a:p>
        </p:txBody>
      </p:sp>
      <p:sp>
        <p:nvSpPr>
          <p:cNvPr id="3" name="Content Placeholder 2"/>
          <p:cNvSpPr>
            <a:spLocks noGrp="1"/>
          </p:cNvSpPr>
          <p:nvPr>
            <p:ph idx="1"/>
          </p:nvPr>
        </p:nvSpPr>
        <p:spPr>
          <a:xfrm>
            <a:off x="457200" y="2133600"/>
            <a:ext cx="8229600" cy="4525963"/>
          </a:xfrm>
        </p:spPr>
        <p:txBody>
          <a:bodyPr/>
          <a:lstStyle/>
          <a:p>
            <a:pPr>
              <a:buNone/>
            </a:pPr>
            <a:r>
              <a:rPr lang="en-US" b="1" dirty="0" smtClean="0"/>
              <a:t>Motor Skills</a:t>
            </a:r>
            <a:endParaRPr lang="en-US" dirty="0" smtClean="0"/>
          </a:p>
          <a:p>
            <a:pPr lvl="0"/>
            <a:r>
              <a:rPr lang="en-US" dirty="0" smtClean="0"/>
              <a:t>At  birth  movement is due to reflexes = instinctive automatic responses</a:t>
            </a:r>
          </a:p>
          <a:p>
            <a:pPr lvl="0"/>
            <a:r>
              <a:rPr lang="en-US" dirty="0" smtClean="0"/>
              <a:t>In the first year, the motor skills are developing</a:t>
            </a:r>
          </a:p>
          <a:p>
            <a:pPr>
              <a:buNone/>
            </a:pPr>
            <a:r>
              <a:rPr lang="en-US" b="1" dirty="0" smtClean="0"/>
              <a:t>Gross Motor</a:t>
            </a:r>
            <a:r>
              <a:rPr lang="en-US" dirty="0" smtClean="0"/>
              <a:t> = large muscles</a:t>
            </a:r>
          </a:p>
          <a:p>
            <a:pPr>
              <a:buNone/>
            </a:pPr>
            <a:r>
              <a:rPr lang="en-US" b="1" dirty="0" smtClean="0"/>
              <a:t>Fine Motor</a:t>
            </a:r>
            <a:r>
              <a:rPr lang="en-US" dirty="0" smtClean="0"/>
              <a:t> = small muscles</a:t>
            </a:r>
          </a:p>
          <a:p>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24" y="-112059"/>
            <a:ext cx="9448800" cy="755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0" y="274638"/>
            <a:ext cx="4876800" cy="1143000"/>
          </a:xfrm>
        </p:spPr>
        <p:txBody>
          <a:bodyPr>
            <a:normAutofit fontScale="90000"/>
          </a:bodyPr>
          <a:lstStyle/>
          <a:p>
            <a:r>
              <a:rPr lang="en-US" b="1" dirty="0" smtClean="0"/>
              <a:t>Growth in 1</a:t>
            </a:r>
            <a:r>
              <a:rPr lang="en-US" b="1" baseline="30000" dirty="0" smtClean="0"/>
              <a:t>st</a:t>
            </a:r>
            <a:r>
              <a:rPr lang="en-US" b="1" dirty="0" smtClean="0"/>
              <a:t> Year Cont</a:t>
            </a:r>
            <a:endParaRPr lang="en-US" dirty="0"/>
          </a:p>
        </p:txBody>
      </p:sp>
      <p:sp>
        <p:nvSpPr>
          <p:cNvPr id="3" name="Content Placeholder 2"/>
          <p:cNvSpPr>
            <a:spLocks noGrp="1"/>
          </p:cNvSpPr>
          <p:nvPr>
            <p:ph idx="1"/>
          </p:nvPr>
        </p:nvSpPr>
        <p:spPr>
          <a:xfrm>
            <a:off x="381000" y="2057400"/>
            <a:ext cx="8229600" cy="4525963"/>
          </a:xfrm>
        </p:spPr>
        <p:txBody>
          <a:bodyPr>
            <a:normAutofit fontScale="85000" lnSpcReduction="20000"/>
          </a:bodyPr>
          <a:lstStyle/>
          <a:p>
            <a:pPr>
              <a:buNone/>
            </a:pPr>
            <a:r>
              <a:rPr lang="en-US" b="1" dirty="0" smtClean="0"/>
              <a:t>Gross Motor Skills</a:t>
            </a:r>
            <a:endParaRPr lang="en-US" dirty="0" smtClean="0"/>
          </a:p>
          <a:p>
            <a:r>
              <a:rPr lang="en-US" dirty="0" smtClean="0"/>
              <a:t>Legs, arms, trunk, and neck</a:t>
            </a:r>
          </a:p>
          <a:p>
            <a:pPr>
              <a:buNone/>
            </a:pPr>
            <a:endParaRPr lang="en-US" dirty="0" smtClean="0"/>
          </a:p>
          <a:p>
            <a:pPr>
              <a:buNone/>
            </a:pPr>
            <a:r>
              <a:rPr lang="en-US" b="1" dirty="0" smtClean="0"/>
              <a:t>Fine Motor Skills</a:t>
            </a:r>
            <a:endParaRPr lang="en-US" dirty="0" smtClean="0"/>
          </a:p>
          <a:p>
            <a:r>
              <a:rPr lang="en-US" dirty="0" smtClean="0"/>
              <a:t>Fingers, hands, </a:t>
            </a:r>
          </a:p>
          <a:p>
            <a:endParaRPr lang="en-US" dirty="0" smtClean="0"/>
          </a:p>
          <a:p>
            <a:pPr>
              <a:buNone/>
            </a:pPr>
            <a:r>
              <a:rPr lang="en-US" b="1" dirty="0" smtClean="0"/>
              <a:t>Hand-Eye Coordination</a:t>
            </a:r>
            <a:endParaRPr lang="en-US" dirty="0" smtClean="0"/>
          </a:p>
          <a:p>
            <a:pPr>
              <a:buNone/>
            </a:pPr>
            <a:r>
              <a:rPr lang="en-US" dirty="0" smtClean="0"/>
              <a:t>=</a:t>
            </a:r>
            <a:r>
              <a:rPr lang="en-US" b="1" dirty="0" smtClean="0"/>
              <a:t>ability to move hands and eyes precisely in relation to what is seen</a:t>
            </a:r>
          </a:p>
          <a:p>
            <a:r>
              <a:rPr lang="en-US" dirty="0" smtClean="0"/>
              <a:t>By 3 – 4 months reach and grab for objects</a:t>
            </a:r>
          </a:p>
          <a:p>
            <a:r>
              <a:rPr lang="en-US" smtClean="0"/>
              <a:t>By age </a:t>
            </a:r>
            <a:r>
              <a:rPr lang="en-US" dirty="0" smtClean="0"/>
              <a:t>1, pick up objects and put in another place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06" y="-80682"/>
            <a:ext cx="9448800" cy="755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0" y="274638"/>
            <a:ext cx="4876800" cy="1143000"/>
          </a:xfrm>
        </p:spPr>
        <p:txBody>
          <a:bodyPr/>
          <a:lstStyle/>
          <a:p>
            <a:r>
              <a:rPr lang="en-US" b="1" dirty="0" smtClean="0"/>
              <a:t>Reflexes</a:t>
            </a:r>
            <a:endParaRPr lang="en-US" dirty="0"/>
          </a:p>
        </p:txBody>
      </p:sp>
      <p:sp>
        <p:nvSpPr>
          <p:cNvPr id="3" name="Content Placeholder 2"/>
          <p:cNvSpPr>
            <a:spLocks noGrp="1"/>
          </p:cNvSpPr>
          <p:nvPr>
            <p:ph idx="1"/>
          </p:nvPr>
        </p:nvSpPr>
        <p:spPr>
          <a:xfrm>
            <a:off x="484094" y="2133600"/>
            <a:ext cx="8229600" cy="4525963"/>
          </a:xfrm>
        </p:spPr>
        <p:txBody>
          <a:bodyPr>
            <a:normAutofit lnSpcReduction="10000"/>
          </a:bodyPr>
          <a:lstStyle/>
          <a:p>
            <a:pPr>
              <a:buNone/>
            </a:pPr>
            <a:r>
              <a:rPr lang="en-US" b="1" dirty="0" smtClean="0"/>
              <a:t>Reflexes p219</a:t>
            </a:r>
            <a:endParaRPr lang="en-US" dirty="0" smtClean="0"/>
          </a:p>
          <a:p>
            <a:r>
              <a:rPr lang="en-US" u="sng" dirty="0" smtClean="0">
                <a:hlinkClick r:id="rId3"/>
              </a:rPr>
              <a:t>http://pregnancy.about.com/cs/newborns/a/aa061801a.htm</a:t>
            </a:r>
            <a:endParaRPr lang="en-US" dirty="0" smtClean="0"/>
          </a:p>
          <a:p>
            <a:r>
              <a:rPr lang="en-US" dirty="0" smtClean="0"/>
              <a:t>The reflexes he or she is born with help transition them to life and learn what they need to survive. </a:t>
            </a:r>
          </a:p>
          <a:p>
            <a:r>
              <a:rPr lang="en-US" dirty="0" smtClean="0"/>
              <a:t>Here are some of these reflexes to help you get to know your baby better: </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0" y="-1"/>
            <a:ext cx="9332259" cy="746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33800" y="274638"/>
            <a:ext cx="4953000" cy="1143000"/>
          </a:xfrm>
        </p:spPr>
        <p:txBody>
          <a:bodyPr/>
          <a:lstStyle/>
          <a:p>
            <a:r>
              <a:rPr lang="en-US" b="1" dirty="0" smtClean="0"/>
              <a:t>Reflexes Cont.</a:t>
            </a:r>
            <a:endParaRPr lang="en-US" dirty="0"/>
          </a:p>
        </p:txBody>
      </p:sp>
      <p:sp>
        <p:nvSpPr>
          <p:cNvPr id="3" name="Content Placeholder 2"/>
          <p:cNvSpPr>
            <a:spLocks noGrp="1"/>
          </p:cNvSpPr>
          <p:nvPr>
            <p:ph idx="1"/>
          </p:nvPr>
        </p:nvSpPr>
        <p:spPr>
          <a:xfrm>
            <a:off x="515469" y="1946555"/>
            <a:ext cx="8229600" cy="4906963"/>
          </a:xfrm>
        </p:spPr>
        <p:txBody>
          <a:bodyPr/>
          <a:lstStyle/>
          <a:p>
            <a:pPr>
              <a:buNone/>
            </a:pPr>
            <a:r>
              <a:rPr lang="en-US" b="1" dirty="0" smtClean="0"/>
              <a:t>Moro  or Startle Reflex:</a:t>
            </a:r>
            <a:r>
              <a:rPr lang="en-US" dirty="0" smtClean="0"/>
              <a:t> </a:t>
            </a:r>
          </a:p>
          <a:p>
            <a:pPr lvl="0"/>
            <a:r>
              <a:rPr lang="en-US" dirty="0" smtClean="0"/>
              <a:t>When you fail to support or hold the neck and head, the arms of your baby will thrust outward and then seem to embrace them selves as their fingers curl. </a:t>
            </a:r>
          </a:p>
          <a:p>
            <a:pPr lvl="0"/>
            <a:r>
              <a:rPr lang="en-US" dirty="0" smtClean="0"/>
              <a:t>This reflex disappears </a:t>
            </a:r>
          </a:p>
          <a:p>
            <a:pPr lvl="1"/>
            <a:r>
              <a:rPr lang="en-US" dirty="0" smtClean="0"/>
              <a:t>at about 2 months of age.</a:t>
            </a:r>
            <a:endParaRPr lang="en-US" dirty="0"/>
          </a:p>
        </p:txBody>
      </p:sp>
      <p:pic>
        <p:nvPicPr>
          <p:cNvPr id="4" name="il_fi" descr="http://www.usdb.org/deafblind/db/CIT%20Web%20Lessons/Motor%20Development%20and%20Movement/startle%20reflex%20photo.png"/>
          <p:cNvPicPr/>
          <p:nvPr/>
        </p:nvPicPr>
        <p:blipFill>
          <a:blip r:embed="rId3" cstate="print"/>
          <a:srcRect/>
          <a:stretch>
            <a:fillRect/>
          </a:stretch>
        </p:blipFill>
        <p:spPr bwMode="auto">
          <a:xfrm>
            <a:off x="6096000" y="4114800"/>
            <a:ext cx="2590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0" y="-31377"/>
            <a:ext cx="9179859" cy="734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57600" y="274638"/>
            <a:ext cx="5029200" cy="1143000"/>
          </a:xfrm>
        </p:spPr>
        <p:txBody>
          <a:bodyPr/>
          <a:lstStyle/>
          <a:p>
            <a:r>
              <a:rPr lang="en-US" b="1" dirty="0" smtClean="0"/>
              <a:t>Reflexes Cont.</a:t>
            </a:r>
            <a:endParaRPr lang="en-US" dirty="0"/>
          </a:p>
        </p:txBody>
      </p:sp>
      <p:sp>
        <p:nvSpPr>
          <p:cNvPr id="3" name="Content Placeholder 2"/>
          <p:cNvSpPr>
            <a:spLocks noGrp="1"/>
          </p:cNvSpPr>
          <p:nvPr>
            <p:ph idx="1"/>
          </p:nvPr>
        </p:nvSpPr>
        <p:spPr>
          <a:xfrm>
            <a:off x="439269" y="2156618"/>
            <a:ext cx="8229600" cy="4525963"/>
          </a:xfrm>
        </p:spPr>
        <p:txBody>
          <a:bodyPr/>
          <a:lstStyle/>
          <a:p>
            <a:r>
              <a:rPr lang="en-US" b="1" dirty="0" smtClean="0"/>
              <a:t>Palmar Grasp:</a:t>
            </a:r>
            <a:r>
              <a:rPr lang="en-US" dirty="0" smtClean="0"/>
              <a:t> </a:t>
            </a:r>
          </a:p>
          <a:p>
            <a:pPr lvl="0"/>
            <a:r>
              <a:rPr lang="en-US" dirty="0" smtClean="0"/>
              <a:t>When you touch the palm of your baby's hand, the fingers will curl around and cling to your finger or an object.  </a:t>
            </a:r>
          </a:p>
          <a:p>
            <a:pPr lvl="0"/>
            <a:r>
              <a:rPr lang="en-US" dirty="0" smtClean="0"/>
              <a:t>This reflex makes it difficult to obtain handprints until it </a:t>
            </a:r>
          </a:p>
          <a:p>
            <a:pPr lvl="0">
              <a:buNone/>
            </a:pPr>
            <a:r>
              <a:rPr lang="en-US" dirty="0" smtClean="0"/>
              <a:t>	disappears at about</a:t>
            </a:r>
          </a:p>
          <a:p>
            <a:pPr lvl="0">
              <a:buNone/>
            </a:pPr>
            <a:r>
              <a:rPr lang="en-US" dirty="0" smtClean="0"/>
              <a:t>	 6 months. </a:t>
            </a:r>
          </a:p>
          <a:p>
            <a:endParaRPr lang="en-US" dirty="0"/>
          </a:p>
        </p:txBody>
      </p:sp>
      <p:pic>
        <p:nvPicPr>
          <p:cNvPr id="4" name="il_fi" descr="http://cache.gawkerassets.com/assets/images/8/2011/08/medium_palmar_grasp.jpg"/>
          <p:cNvPicPr/>
          <p:nvPr/>
        </p:nvPicPr>
        <p:blipFill>
          <a:blip r:embed="rId3" cstate="print"/>
          <a:srcRect/>
          <a:stretch>
            <a:fillRect/>
          </a:stretch>
        </p:blipFill>
        <p:spPr bwMode="auto">
          <a:xfrm>
            <a:off x="5791200" y="4828540"/>
            <a:ext cx="2854960" cy="20294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2" y="0"/>
            <a:ext cx="9242612" cy="739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33800" y="274638"/>
            <a:ext cx="4953000" cy="1143000"/>
          </a:xfrm>
        </p:spPr>
        <p:txBody>
          <a:bodyPr/>
          <a:lstStyle/>
          <a:p>
            <a:r>
              <a:rPr lang="en-US" b="1" dirty="0" smtClean="0"/>
              <a:t>Reflexes Cont.</a:t>
            </a:r>
            <a:endParaRPr lang="en-US" dirty="0"/>
          </a:p>
        </p:txBody>
      </p:sp>
      <p:sp>
        <p:nvSpPr>
          <p:cNvPr id="3" name="Content Placeholder 2"/>
          <p:cNvSpPr>
            <a:spLocks noGrp="1"/>
          </p:cNvSpPr>
          <p:nvPr>
            <p:ph idx="1"/>
          </p:nvPr>
        </p:nvSpPr>
        <p:spPr>
          <a:xfrm>
            <a:off x="484094" y="1978937"/>
            <a:ext cx="8229600" cy="4525963"/>
          </a:xfrm>
        </p:spPr>
        <p:txBody>
          <a:bodyPr>
            <a:normAutofit/>
          </a:bodyPr>
          <a:lstStyle/>
          <a:p>
            <a:pPr>
              <a:buNone/>
            </a:pPr>
            <a:r>
              <a:rPr lang="en-US" b="1" dirty="0" smtClean="0"/>
              <a:t>Babinski  or Plantar Grasp:</a:t>
            </a:r>
            <a:r>
              <a:rPr lang="en-US" dirty="0" smtClean="0"/>
              <a:t> </a:t>
            </a:r>
          </a:p>
          <a:p>
            <a:pPr lvl="0"/>
            <a:r>
              <a:rPr lang="en-US" dirty="0" smtClean="0"/>
              <a:t>This reflex occurs when you stroke the sole of your baby's foot, his toes will spread open and the foot will turn slightly inward. </a:t>
            </a:r>
          </a:p>
          <a:p>
            <a:pPr lvl="0"/>
            <a:r>
              <a:rPr lang="en-US" dirty="0" smtClean="0"/>
              <a:t>Disappears by the </a:t>
            </a:r>
          </a:p>
          <a:p>
            <a:pPr lvl="0">
              <a:buNone/>
            </a:pPr>
            <a:r>
              <a:rPr lang="en-US" dirty="0" smtClean="0"/>
              <a:t>	end of the first year. </a:t>
            </a:r>
          </a:p>
          <a:p>
            <a:endParaRPr lang="en-US" dirty="0"/>
          </a:p>
        </p:txBody>
      </p:sp>
      <p:pic>
        <p:nvPicPr>
          <p:cNvPr id="4" name="il_fi" descr="http://nursingcrib.com/wp-content/uploads/babinski-reflex.jpg?9d7bd4"/>
          <p:cNvPicPr/>
          <p:nvPr/>
        </p:nvPicPr>
        <p:blipFill>
          <a:blip r:embed="rId3" cstate="print"/>
          <a:srcRect/>
          <a:stretch>
            <a:fillRect/>
          </a:stretch>
        </p:blipFill>
        <p:spPr bwMode="auto">
          <a:xfrm>
            <a:off x="5715000" y="4266194"/>
            <a:ext cx="2590800" cy="25918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0" y="274638"/>
            <a:ext cx="4876800" cy="1143000"/>
          </a:xfrm>
        </p:spPr>
        <p:txBody>
          <a:bodyPr/>
          <a:lstStyle/>
          <a:p>
            <a:r>
              <a:rPr lang="en-US" b="1" dirty="0" smtClean="0"/>
              <a:t>Reflexes Cont.</a:t>
            </a:r>
            <a:endParaRPr lang="en-US" dirty="0"/>
          </a:p>
        </p:txBody>
      </p:sp>
      <p:sp>
        <p:nvSpPr>
          <p:cNvPr id="3" name="Content Placeholder 2"/>
          <p:cNvSpPr>
            <a:spLocks noGrp="1"/>
          </p:cNvSpPr>
          <p:nvPr>
            <p:ph idx="1"/>
          </p:nvPr>
        </p:nvSpPr>
        <p:spPr>
          <a:xfrm>
            <a:off x="457200" y="1981200"/>
            <a:ext cx="8229600" cy="4525963"/>
          </a:xfrm>
        </p:spPr>
        <p:txBody>
          <a:bodyPr/>
          <a:lstStyle/>
          <a:p>
            <a:pPr>
              <a:buNone/>
            </a:pPr>
            <a:r>
              <a:rPr lang="en-US" b="1" dirty="0" smtClean="0"/>
              <a:t>Sucking:</a:t>
            </a:r>
            <a:r>
              <a:rPr lang="en-US" dirty="0" smtClean="0"/>
              <a:t> </a:t>
            </a:r>
          </a:p>
          <a:p>
            <a:pPr lvl="0"/>
            <a:r>
              <a:rPr lang="en-US" dirty="0" smtClean="0"/>
              <a:t>While you may not believe this to be reflexive, it is. </a:t>
            </a:r>
          </a:p>
          <a:p>
            <a:pPr lvl="0"/>
            <a:r>
              <a:rPr lang="en-US" dirty="0" smtClean="0"/>
              <a:t>Ensures that the baby will nurse on a breast or bottle to be fed and occurs when something is placed in the baby's mouth. </a:t>
            </a:r>
          </a:p>
          <a:p>
            <a:pPr lvl="0"/>
            <a:r>
              <a:rPr lang="en-US" dirty="0" smtClean="0"/>
              <a:t>It is slowly replaced by voluntary sucking around 2 months of age.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7235"/>
            <a:ext cx="9296400" cy="743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33800" y="274638"/>
            <a:ext cx="4953000" cy="1143000"/>
          </a:xfrm>
        </p:spPr>
        <p:txBody>
          <a:bodyPr/>
          <a:lstStyle/>
          <a:p>
            <a:r>
              <a:rPr lang="en-US" b="1" dirty="0" smtClean="0"/>
              <a:t>Reflexes Cont.</a:t>
            </a:r>
            <a:endParaRPr lang="en-US" dirty="0"/>
          </a:p>
        </p:txBody>
      </p:sp>
      <p:sp>
        <p:nvSpPr>
          <p:cNvPr id="3" name="Content Placeholder 2"/>
          <p:cNvSpPr>
            <a:spLocks noGrp="1"/>
          </p:cNvSpPr>
          <p:nvPr>
            <p:ph idx="1"/>
          </p:nvPr>
        </p:nvSpPr>
        <p:spPr>
          <a:xfrm>
            <a:off x="381000" y="1981200"/>
            <a:ext cx="8229600" cy="4525963"/>
          </a:xfrm>
        </p:spPr>
        <p:txBody>
          <a:bodyPr>
            <a:normAutofit fontScale="85000" lnSpcReduction="20000"/>
          </a:bodyPr>
          <a:lstStyle/>
          <a:p>
            <a:pPr>
              <a:buNone/>
            </a:pPr>
            <a:r>
              <a:rPr lang="en-US" b="1" dirty="0" smtClean="0"/>
              <a:t>Rooting Reflex:</a:t>
            </a:r>
            <a:r>
              <a:rPr lang="en-US" dirty="0" smtClean="0"/>
              <a:t> </a:t>
            </a:r>
          </a:p>
          <a:p>
            <a:pPr lvl="0"/>
            <a:r>
              <a:rPr lang="en-US" dirty="0" smtClean="0"/>
              <a:t>When you stroke your baby's cheek she will turn towards you, usually looking for food. </a:t>
            </a:r>
          </a:p>
          <a:p>
            <a:pPr lvl="0"/>
            <a:r>
              <a:rPr lang="en-US" dirty="0" smtClean="0"/>
              <a:t>This is very useful when learning to breastfeed your baby. </a:t>
            </a:r>
          </a:p>
          <a:p>
            <a:pPr lvl="0"/>
            <a:r>
              <a:rPr lang="en-US" dirty="0" smtClean="0"/>
              <a:t>Gone by about 4 months. </a:t>
            </a:r>
          </a:p>
          <a:p>
            <a:pPr lvl="0"/>
            <a:r>
              <a:rPr lang="en-US" dirty="0" smtClean="0"/>
              <a:t>May also occur when the baby accidentally brushes her own face with her hands. </a:t>
            </a:r>
          </a:p>
          <a:p>
            <a:pPr lvl="0"/>
            <a:r>
              <a:rPr lang="en-US" dirty="0" smtClean="0"/>
              <a:t>It can sometimes be a source of frustration if your baby flails her arms during feedings. Simply using a blanket to pin her arms closer to her body during feeding may help.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6" y="-1"/>
            <a:ext cx="9175376" cy="734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33800" y="274638"/>
            <a:ext cx="4953000" cy="1143000"/>
          </a:xfrm>
        </p:spPr>
        <p:txBody>
          <a:bodyPr/>
          <a:lstStyle/>
          <a:p>
            <a:r>
              <a:rPr lang="en-US" b="1" dirty="0" smtClean="0"/>
              <a:t>Reflexes Cont.</a:t>
            </a:r>
            <a:endParaRPr lang="en-US" dirty="0"/>
          </a:p>
        </p:txBody>
      </p:sp>
      <p:sp>
        <p:nvSpPr>
          <p:cNvPr id="3" name="Content Placeholder 2"/>
          <p:cNvSpPr>
            <a:spLocks noGrp="1"/>
          </p:cNvSpPr>
          <p:nvPr>
            <p:ph idx="1"/>
          </p:nvPr>
        </p:nvSpPr>
        <p:spPr>
          <a:xfrm>
            <a:off x="304800" y="1981200"/>
            <a:ext cx="8229600" cy="4525963"/>
          </a:xfrm>
        </p:spPr>
        <p:txBody>
          <a:bodyPr>
            <a:normAutofit/>
          </a:bodyPr>
          <a:lstStyle/>
          <a:p>
            <a:pPr>
              <a:buNone/>
            </a:pPr>
            <a:r>
              <a:rPr lang="en-US" b="1" dirty="0" smtClean="0"/>
              <a:t>Stepping Reflex:</a:t>
            </a:r>
            <a:r>
              <a:rPr lang="en-US" dirty="0" smtClean="0"/>
              <a:t> </a:t>
            </a:r>
          </a:p>
          <a:p>
            <a:pPr lvl="0"/>
            <a:r>
              <a:rPr lang="en-US" dirty="0" smtClean="0"/>
              <a:t>If you take your baby and place his feet on a flat surface he will "walk" by placing one foot in front of the other. </a:t>
            </a:r>
          </a:p>
          <a:p>
            <a:pPr lvl="0"/>
            <a:r>
              <a:rPr lang="en-US" dirty="0" smtClean="0"/>
              <a:t>This isn't really walking and </a:t>
            </a:r>
          </a:p>
          <a:p>
            <a:pPr lvl="0">
              <a:buNone/>
            </a:pPr>
            <a:r>
              <a:rPr lang="en-US" dirty="0" smtClean="0"/>
              <a:t>	will disappear by about</a:t>
            </a:r>
          </a:p>
          <a:p>
            <a:pPr lvl="0">
              <a:buNone/>
            </a:pPr>
            <a:r>
              <a:rPr lang="en-US" dirty="0" smtClean="0"/>
              <a:t>	 4 months of age. </a:t>
            </a:r>
          </a:p>
          <a:p>
            <a:endParaRPr lang="en-US" dirty="0"/>
          </a:p>
        </p:txBody>
      </p:sp>
      <p:pic>
        <p:nvPicPr>
          <p:cNvPr id="4" name="il_fi" descr="http://lovecybelle.files.wordpress.com/2010/07/stepping-reflex.jpg"/>
          <p:cNvPicPr/>
          <p:nvPr/>
        </p:nvPicPr>
        <p:blipFill>
          <a:blip r:embed="rId3" cstate="print"/>
          <a:srcRect/>
          <a:stretch>
            <a:fillRect/>
          </a:stretch>
        </p:blipFill>
        <p:spPr bwMode="auto">
          <a:xfrm>
            <a:off x="5791200" y="3657600"/>
            <a:ext cx="2404482" cy="24624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67950" cy="821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858871" y="533400"/>
            <a:ext cx="4267200" cy="1249362"/>
          </a:xfrm>
        </p:spPr>
        <p:txBody>
          <a:bodyPr>
            <a:normAutofit fontScale="90000"/>
          </a:bodyPr>
          <a:lstStyle/>
          <a:p>
            <a:r>
              <a:rPr lang="en-US" b="1" dirty="0" smtClean="0"/>
              <a:t>Section 1 Infant Growth and Development.</a:t>
            </a:r>
            <a:endParaRPr lang="en-US" dirty="0"/>
          </a:p>
        </p:txBody>
      </p:sp>
      <p:sp>
        <p:nvSpPr>
          <p:cNvPr id="3" name="Content Placeholder 2"/>
          <p:cNvSpPr>
            <a:spLocks noGrp="1"/>
          </p:cNvSpPr>
          <p:nvPr>
            <p:ph idx="1"/>
          </p:nvPr>
        </p:nvSpPr>
        <p:spPr>
          <a:xfrm>
            <a:off x="609600" y="2209800"/>
            <a:ext cx="8229600" cy="4525963"/>
          </a:xfrm>
        </p:spPr>
        <p:txBody>
          <a:bodyPr>
            <a:normAutofit fontScale="85000" lnSpcReduction="20000"/>
          </a:bodyPr>
          <a:lstStyle/>
          <a:p>
            <a:pPr>
              <a:buNone/>
            </a:pPr>
            <a:r>
              <a:rPr lang="en-US" b="1" dirty="0" smtClean="0"/>
              <a:t>Terms</a:t>
            </a:r>
            <a:endParaRPr lang="en-US" dirty="0" smtClean="0"/>
          </a:p>
          <a:p>
            <a:pPr lvl="0"/>
            <a:r>
              <a:rPr lang="en-US" dirty="0" smtClean="0"/>
              <a:t>Developmental milestones</a:t>
            </a:r>
          </a:p>
          <a:p>
            <a:pPr lvl="0"/>
            <a:r>
              <a:rPr lang="en-US" dirty="0" smtClean="0"/>
              <a:t>Stimulating environment</a:t>
            </a:r>
          </a:p>
          <a:p>
            <a:pPr lvl="0"/>
            <a:r>
              <a:rPr lang="en-US" dirty="0" smtClean="0"/>
              <a:t>Growth Chart</a:t>
            </a:r>
          </a:p>
          <a:p>
            <a:pPr lvl="0"/>
            <a:r>
              <a:rPr lang="en-US" dirty="0" smtClean="0"/>
              <a:t>Proportion</a:t>
            </a:r>
          </a:p>
          <a:p>
            <a:pPr lvl="0"/>
            <a:r>
              <a:rPr lang="en-US" dirty="0" smtClean="0"/>
              <a:t>Depth Perception</a:t>
            </a:r>
          </a:p>
          <a:p>
            <a:pPr lvl="0"/>
            <a:r>
              <a:rPr lang="en-US" dirty="0" smtClean="0"/>
              <a:t>Reflexes</a:t>
            </a:r>
          </a:p>
          <a:p>
            <a:pPr lvl="0"/>
            <a:r>
              <a:rPr lang="en-US" dirty="0" smtClean="0"/>
              <a:t>Gross motor Skills</a:t>
            </a:r>
          </a:p>
          <a:p>
            <a:pPr lvl="0"/>
            <a:r>
              <a:rPr lang="en-US" dirty="0" smtClean="0"/>
              <a:t>Fine Motor Skills</a:t>
            </a:r>
          </a:p>
          <a:p>
            <a:pPr lvl="0"/>
            <a:r>
              <a:rPr lang="en-US" dirty="0" smtClean="0"/>
              <a:t>Hand-eye Coordination</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9372600" cy="749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57600" y="274638"/>
            <a:ext cx="5029200" cy="1143000"/>
          </a:xfrm>
        </p:spPr>
        <p:txBody>
          <a:bodyPr/>
          <a:lstStyle/>
          <a:p>
            <a:r>
              <a:rPr lang="en-US" b="1" dirty="0" smtClean="0"/>
              <a:t>Reflexes Cont.</a:t>
            </a:r>
            <a:endParaRPr lang="en-US" dirty="0"/>
          </a:p>
        </p:txBody>
      </p:sp>
      <p:sp>
        <p:nvSpPr>
          <p:cNvPr id="3" name="Content Placeholder 2"/>
          <p:cNvSpPr>
            <a:spLocks noGrp="1"/>
          </p:cNvSpPr>
          <p:nvPr>
            <p:ph idx="1"/>
          </p:nvPr>
        </p:nvSpPr>
        <p:spPr>
          <a:xfrm>
            <a:off x="342900" y="2027237"/>
            <a:ext cx="8229600" cy="4525963"/>
          </a:xfrm>
        </p:spPr>
        <p:txBody>
          <a:bodyPr>
            <a:normAutofit lnSpcReduction="10000"/>
          </a:bodyPr>
          <a:lstStyle/>
          <a:p>
            <a:pPr>
              <a:buNone/>
            </a:pPr>
            <a:r>
              <a:rPr lang="en-US" b="1" dirty="0" smtClean="0"/>
              <a:t>Tonic Neck Reflex:</a:t>
            </a:r>
            <a:endParaRPr lang="en-US" dirty="0" smtClean="0"/>
          </a:p>
          <a:p>
            <a:pPr lvl="0"/>
            <a:r>
              <a:rPr lang="en-US" dirty="0" smtClean="0"/>
              <a:t>This is also called the fencing reflex, due to the position. </a:t>
            </a:r>
          </a:p>
          <a:p>
            <a:pPr lvl="1"/>
            <a:r>
              <a:rPr lang="en-US" dirty="0" smtClean="0"/>
              <a:t>When you lay your baby on her back and her head turns to one side she will extend her arm and leg on that side while the opposite arm and leg bend, assuming a "fencing" position. </a:t>
            </a:r>
          </a:p>
          <a:p>
            <a:pPr lvl="0"/>
            <a:r>
              <a:rPr lang="en-US" dirty="0" smtClean="0"/>
              <a:t>This reflex is present only </a:t>
            </a:r>
          </a:p>
          <a:p>
            <a:pPr lvl="0">
              <a:buNone/>
            </a:pPr>
            <a:r>
              <a:rPr lang="en-US" dirty="0" smtClean="0"/>
              <a:t>	until about the 4th month. </a:t>
            </a:r>
          </a:p>
          <a:p>
            <a:endParaRPr lang="en-US" dirty="0"/>
          </a:p>
        </p:txBody>
      </p:sp>
      <p:pic>
        <p:nvPicPr>
          <p:cNvPr id="4" name="il_fi" descr="http://nursingcrib.com/wp-content/uploads/tonic-neck.jpg?9d7bd4"/>
          <p:cNvPicPr/>
          <p:nvPr/>
        </p:nvPicPr>
        <p:blipFill>
          <a:blip r:embed="rId3" cstate="print"/>
          <a:srcRect/>
          <a:stretch>
            <a:fillRect/>
          </a:stretch>
        </p:blipFill>
        <p:spPr bwMode="auto">
          <a:xfrm>
            <a:off x="6248400" y="4783540"/>
            <a:ext cx="240665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448800" cy="755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274638"/>
            <a:ext cx="4800600" cy="1143000"/>
          </a:xfrm>
        </p:spPr>
        <p:txBody>
          <a:bodyPr/>
          <a:lstStyle/>
          <a:p>
            <a:r>
              <a:rPr lang="en-US" b="1" dirty="0" smtClean="0"/>
              <a:t>Reflexes Cont.</a:t>
            </a:r>
            <a:endParaRPr lang="en-US" dirty="0"/>
          </a:p>
        </p:txBody>
      </p:sp>
      <p:sp>
        <p:nvSpPr>
          <p:cNvPr id="3" name="Content Placeholder 2"/>
          <p:cNvSpPr>
            <a:spLocks noGrp="1"/>
          </p:cNvSpPr>
          <p:nvPr>
            <p:ph idx="1"/>
          </p:nvPr>
        </p:nvSpPr>
        <p:spPr>
          <a:xfrm>
            <a:off x="457200" y="2332037"/>
            <a:ext cx="8229600" cy="4525963"/>
          </a:xfrm>
        </p:spPr>
        <p:txBody>
          <a:bodyPr>
            <a:normAutofit fontScale="77500" lnSpcReduction="20000"/>
          </a:bodyPr>
          <a:lstStyle/>
          <a:p>
            <a:r>
              <a:rPr lang="en-US" b="1" dirty="0" smtClean="0"/>
              <a:t>Swimming:</a:t>
            </a:r>
            <a:r>
              <a:rPr lang="en-US" dirty="0" smtClean="0"/>
              <a:t> </a:t>
            </a:r>
          </a:p>
          <a:p>
            <a:pPr lvl="0"/>
            <a:r>
              <a:rPr lang="en-US" dirty="0" smtClean="0"/>
              <a:t>If you were to put a baby under six months of age in water, they would move their arms and legs while holding their breath. This is why some families believe in swim training for very little babies. It is not recommended for you to test this reflex at home for obvious safety reasons. </a:t>
            </a:r>
          </a:p>
          <a:p>
            <a:r>
              <a:rPr lang="en-US" dirty="0" smtClean="0"/>
              <a:t>Your baby will have his or her reflexes tested shortly after birth. Absence or weak reflexes can be caused by birth trauma, medications used, illness, etc. Talk to your pediatrician if you have concerns about your baby reflexes or ask them to show you during a </a:t>
            </a:r>
            <a:r>
              <a:rPr lang="en-US" u="sng" dirty="0" smtClean="0">
                <a:hlinkClick r:id="rId3"/>
              </a:rPr>
              <a:t>newborn exam</a:t>
            </a:r>
            <a:r>
              <a:rPr lang="en-US" dirty="0" smtClean="0"/>
              <a:t> the amazing feats of your new baby.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296400" cy="743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smtClean="0">
                <a:solidFill>
                  <a:srgbClr val="FF0000"/>
                </a:solidFill>
              </a:rPr>
              <a:t>Assignment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Answer Questions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737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609600"/>
            <a:ext cx="4800600" cy="1143000"/>
          </a:xfrm>
        </p:spPr>
        <p:txBody>
          <a:bodyPr>
            <a:normAutofit fontScale="90000"/>
          </a:bodyPr>
          <a:lstStyle/>
          <a:p>
            <a:r>
              <a:rPr lang="en-US" b="1" dirty="0" smtClean="0"/>
              <a:t/>
            </a:r>
            <a:br>
              <a:rPr lang="en-US" b="1" dirty="0" smtClean="0"/>
            </a:br>
            <a:r>
              <a:rPr lang="en-US" b="1" dirty="0" smtClean="0"/>
              <a:t>Section 2 Infant Care Skills p225</a:t>
            </a:r>
            <a:r>
              <a:rPr lang="en-US" dirty="0" smtClean="0"/>
              <a:t/>
            </a:r>
            <a:br>
              <a:rPr lang="en-US" dirty="0" smtClean="0"/>
            </a:b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95300" y="2057400"/>
            <a:ext cx="8229600" cy="4525963"/>
          </a:xfrm>
        </p:spPr>
        <p:txBody>
          <a:bodyPr>
            <a:normAutofit fontScale="92500" lnSpcReduction="20000"/>
          </a:bodyPr>
          <a:lstStyle/>
          <a:p>
            <a:pPr>
              <a:buNone/>
            </a:pPr>
            <a:r>
              <a:rPr lang="en-US" b="1" dirty="0" smtClean="0"/>
              <a:t>Objectives:</a:t>
            </a:r>
            <a:endParaRPr lang="en-US" dirty="0" smtClean="0"/>
          </a:p>
          <a:p>
            <a:pPr lvl="0"/>
            <a:r>
              <a:rPr lang="en-US" dirty="0" smtClean="0"/>
              <a:t>Demonstrate how to safely handle a baby.</a:t>
            </a:r>
          </a:p>
          <a:p>
            <a:pPr lvl="0"/>
            <a:r>
              <a:rPr lang="en-US" dirty="0" smtClean="0"/>
              <a:t>Evaluate various ways of nurturing and bonding with babies while caring for them.</a:t>
            </a:r>
          </a:p>
          <a:p>
            <a:pPr lvl="0"/>
            <a:r>
              <a:rPr lang="en-US" dirty="0" smtClean="0"/>
              <a:t>Identify tow possible sleep hazards.</a:t>
            </a:r>
          </a:p>
          <a:p>
            <a:pPr lvl="0"/>
            <a:r>
              <a:rPr lang="en-US" dirty="0" smtClean="0"/>
              <a:t>Identify a baby’s nutritional needs as well as foods to avoid</a:t>
            </a:r>
          </a:p>
          <a:p>
            <a:pPr lvl="0"/>
            <a:r>
              <a:rPr lang="en-US" dirty="0" smtClean="0"/>
              <a:t>Compare the benefits of breast milk and formula</a:t>
            </a:r>
          </a:p>
          <a:p>
            <a:pPr lvl="0"/>
            <a:r>
              <a:rPr lang="en-US" dirty="0" smtClean="0"/>
              <a:t>Describe the best type of clothing suitable for a baby.</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7975" y="457200"/>
            <a:ext cx="8229600" cy="1143000"/>
          </a:xfrm>
        </p:spPr>
        <p:txBody>
          <a:bodyPr>
            <a:normAutofit fontScale="90000"/>
          </a:bodyPr>
          <a:lstStyle/>
          <a:p>
            <a:r>
              <a:rPr lang="en-US" b="1" dirty="0" smtClean="0"/>
              <a:t>Section 2 Infant Care Skills p225</a:t>
            </a:r>
            <a:r>
              <a:rPr lang="en-US" dirty="0" smtClean="0"/>
              <a:t/>
            </a:r>
            <a:br>
              <a:rPr lang="en-US" dirty="0" smtClean="0"/>
            </a:br>
            <a:r>
              <a:rPr lang="en-US" b="1" dirty="0" smtClean="0"/>
              <a:t> </a:t>
            </a:r>
            <a:endParaRPr lang="en-US" dirty="0"/>
          </a:p>
        </p:txBody>
      </p:sp>
      <p:sp>
        <p:nvSpPr>
          <p:cNvPr id="3" name="Content Placeholder 2"/>
          <p:cNvSpPr>
            <a:spLocks noGrp="1"/>
          </p:cNvSpPr>
          <p:nvPr>
            <p:ph idx="1"/>
          </p:nvPr>
        </p:nvSpPr>
        <p:spPr/>
        <p:txBody>
          <a:bodyPr/>
          <a:lstStyle/>
          <a:p>
            <a:pPr>
              <a:buNone/>
            </a:pPr>
            <a:r>
              <a:rPr lang="en-US" b="1" dirty="0" smtClean="0"/>
              <a:t>Terms</a:t>
            </a:r>
            <a:endParaRPr lang="en-US" dirty="0" smtClean="0"/>
          </a:p>
          <a:p>
            <a:pPr lvl="0"/>
            <a:r>
              <a:rPr lang="en-US" dirty="0" smtClean="0"/>
              <a:t>Antibodies</a:t>
            </a:r>
          </a:p>
          <a:p>
            <a:pPr lvl="0"/>
            <a:r>
              <a:rPr lang="en-US" dirty="0" smtClean="0"/>
              <a:t>Malnutrition</a:t>
            </a:r>
          </a:p>
          <a:p>
            <a:pPr lvl="0"/>
            <a:r>
              <a:rPr lang="en-US" dirty="0" smtClean="0"/>
              <a:t>Shaken baby syndrome</a:t>
            </a:r>
          </a:p>
          <a:p>
            <a:pPr lvl="0"/>
            <a:r>
              <a:rPr lang="en-US" dirty="0" smtClean="0"/>
              <a:t>Weaning</a:t>
            </a:r>
          </a:p>
          <a:p>
            <a:endParaRPr lang="en-US" dirty="0"/>
          </a:p>
        </p:txBody>
      </p:sp>
      <p:sp>
        <p:nvSpPr>
          <p:cNvPr id="4" name="AutoShape 4" descr="data:image/jpeg;base64,/9j/4AAQSkZJRgABAQAAAQABAAD/2wCEAAkGBxQQERUUEhQVFBUXFxkVFhcYFxUWGhYXGhgaFxUWFhYYHCggGhomHBoVITEhJSkrLi4uGSAzODMtNygtLisBCgoKDg0OGhAQGiwcHCQsLCwsLCwsLCwsLCwsLCwsLCwsLCwsLCwsLCwsLCwsLCwsNzcsLCw0LCwsLCwsLCwsLP/AABEIARcAtQMBIgACEQEDEQH/xAAcAAABBQEBAQAAAAAAAAAAAAAAAQMEBQYCBwj/xABKEAACAQMCAwUDCAYIBAUFAAABAgMABBESIQUxQQYTIlFhMkJxFCNSYoGCkaEHM0OSorEVJDRTY3JzwYOys/BUtNHh8RZkdJOj/8QAGQEBAAMBAQAAAAAAAAAAAAAAAAECAwQF/8QAIhEBAQACAgICAwEBAAAAAAAAAAECEQMhMUESUQQTMmEi/9oADAMBAAIRAxEAPwD29RS4oWloExRilooExRilooExVdxzjUFlGZbiRY05DO5Y9FRQMsfQCona/tLHw6DvH8Tt4YowQDI+MgDyA5k9BXhXFuJS3kxmuH1udlG+mNfoRr7o9eZ60G141+lSZ8rZwJGvSSYam+IiUgD7W+ysrddpr2Ukvdzb9FKxgfAIoP5mquigsYe0F4hyl3cA+r6/ycEVo+DfpOuoSBcpHcx+ajupR+eh/hhaxdFB9B9nO0Vvfx67dw2NnUjS6HydDuP5HpVvgV81WV3JbyrNA5jlXkw5EdUdffQ/RP2YO9e4dh+1ycSiJ093OmBLFnOM8nU+8h3wfiDuKDS4oxS0UCYoxS0UCYoxS0UCYoxS0UDcgpK6kpKDtaWkWloCiiigKYu7lIkZ5GCIoLMxOAAOZJp414l+kftUb6YwRn+rRNg4P66VTuT5op5DqwJ6CgpO0vHH4hctO2y7pAv0Is7Z+s2zH7B0qtoooCiiigKKKKAqVwnij2dxHcx5zGfEB78Z/WIR123HqBUWig+lLK5WWNJEOpHUOpHVWGQfwNP1gf0O8S7yzaAne3cov+m/jj+weJfu1vqAooooCiiigKKKKDiSkpZKSg7WlpFpaAooooMv+kfjDWlhK0ZxI+IYz1DSHGofAam+yvCo4woAUYAGAPSvXf00W7NYxOOUVyjv6KUkjyfQM615JQFFFFAUUUUBRRRQFFFFBtP0QXOjiEidJbck/GJwV/KR/wAa9nrxH9FEJbigI5JBKzempo1H+/4V7dQFFFFAUUUUBRRRQcSUlLJSUHa0tItLQFFFJmgau7dZUZHUOjAqysAQwOxBB5ivC+23ZQ8MlUK2uCUt3JJOpCBqMTZ9rAyQ3lkHlk+w8Y7RxW7d34pZjyhjAZ8HkW3wi/WYgVieI2bcUmmW9XQIljEKRSEiJmBcyasDVLjSpyCuNhzOYtkVyyk8vM6KtOO9n5bW47pRJOrIHRljLNjOlg6xjbB079c1TTXKxkrIe7Zdir+Bh8VbBH4UlTO5s7XUUTyOscSNJI2yooBY+Z32AHUnArUdjuxL3rCS5V47YbhSWjec9MYwyRjnnYnG22a9L4H2ctrEH5PEEJ2ZiWd2HPBdyWI9M4qLlI0xwteOns1ff+Cn/CM/mH3qtnRo3McqNFIOaONLfEA+0PUZFe4vd3kZJa2ilXp3M2Hx/klRR/FTjQQ38WLi2JAODHcRrqU9epGPVTiq/NPweEk1w4kMRliieRAyIXCkrqdtKqhH6xvqrmvXrrgfC7WQKLNJJsaljSMyvjo2knSgyD4mIHrU3hsrXtyi9y9vFaMHZH7sM8rIREAsbMAihmbnzx5GrTLatx0a/Rh2WazheaZdM8+klesUa50Rkj3tyT6nHStxSClqyoooooCiiigKKKKDiSkpZKSg7WlpFoJoEY1kOIcekumaO0bREMrJdbEk8ilsCMMR1kOVB5BjnHHGr830jwRMRbxtpnkU4MzjnBGw9we+w6+Ee9h+NAoCqAoAwABgADkAOgqmWWvDLk5NdQzYWUcC6Y1xk5Yklmc9WdzuzepqDanTfXCn3ooJB+MkZ/NRVrVRxlu5lhufcXMEx8o5CNDn/LIFz5B2NZsJ2kXMvc3VtMThSWtnO2B32kxk/wDERV+/U68xFfRtIAUmTulLAHu50JZACRka1L9ecY86avrRZo3jf2WBBxsR5MD0IOCD0Irnh8nyyGS0u/1yAaip0lwDmK5iPMHIB+q4I8jUx1cGe58a0lFUvBuKPr+TXOBcKMq2MLcoP2sfr9JOan0IJuqrXXLtTz8DbW7RXVxBrJLKpR11HmyCVW0H0G3XFWNjaCGNY1LEKMAsxZj1JZjuSTk/bTHE+Kx22ky6wpz4wjsi4/vGUHQPU7VnbrtCsJkkivbKaNm1rFJLhx4QGRHUtgZGQNPNsVOtq3UF7bot1fTyTz26okGpo3xlO7O2khgTqyAQM5Oxp/8AR3OkIeB4mt55GaYRvg6owAqhHBIZlUKHBOdRJ6iqThLvf3U9xMrRIjRBLVsHS6xhkllI5th8hemQeeMXfF7VnQNHtNEwlhbykXoT9FhlD6MavMtVy58s+Wo3ApahcHv1uYI5k9mRA4HUZG6nyIOQR6VNrRcUUUUBRRRQFFFFBxJSUslJQdis52u4myhLaElZp8+Ic4oRjvZfjuFX6zDyNaFnCjJOABknyA5msLwqUztJdt+3I7sfRt1yIR94EyH1f0FVyuopnlqJlpbLEixoNKqNKjyHx6n1p2iqu2vJIpBFcFTrJ7qVRpDnc9265OmQDlg4bBxg7Vj5cvlaVzLErqVcBlYFWB3BBGCCK6oqEKjhkjQSfJZCSAM28hOTJGNjGx/vEBHP2lIPQ1Nv7LvNLKxjlQ6o5FxlCeYIPtIeRU8/jg0nFrDv49IbQ6kPE/8AdyL7Leo6EdQSK54Rf9/HqK6HUlJU+hIvtL8OoPUEGrf6tv3HSX0d0BbXyCKbOUIJCuw5S20vNXG/hyGHqNzKV7y22ZflsY2DqUjnA/xFYiOQ891Kn6vWm7u2SVCkqq6HchgCNt8+hHnzFVnZftDplFuzSSwNtbXLq+GP9wZW2l66ZAfEBg5IyZ8uvi5fl1Vnf8ZaRNMUd9FJkFStuCcg50tr8BU8juPiKouDRzXgE10ygLMxSJIo4/FE5VGlYFixDKWADYyBzxWh7U8ZaCMxwKXuHVigAJ0KNmlYDc45KvNmwB1IpuC3giEVvJE0B0BYtTBxLpGSO8G3e9Sp354yN6ekc+Wuoc4N+vvT179B8cW8QFW4qo4McXF6Ovfofxt4iK7mnaO7QFiY5kKqCdlljy+F/wA6Fv8A9dVct8rbsXJoe5ttsRyd9GPKOfL/APUEw+ytTWKtJO64hA+cCaOS3b1YYmi+JwJfxNbUVtjdx04XeMFFFFWXFFFFAUUUUHElJSyUlBn+285+TCFTh7l1gG+MK3imI+ESyflUZVAAAGABgDyA2Apvj0vecQiTpDbtKf8ANM3dofjpSX96nayzvbn5b3oVB45Z99byINmxqjP0ZE8UTfYwFTqKoynlH4bdd9DHKP2iK/7yg/71Iqr7Lf2K3/0x/virSlL5KKp7/wDq1wk/KOUrDN6MdreX03+bPnrX6NW9M31os8TxvnS6lTg4OD1B6EcxSEVvFv6xMtqPY097cY6x5wkX32Bz9VSOtT+IWKzRNE2wIwCNihG6MvkVIBHwprhXDzCHLSGWSRgzuQFzhQigKOQCj8ST1qdTf0m36UnZiSWbvp7ldMzSdydvchAUafqlzK/36tL+zSeMxyDKnfmQQw3VlYbqwOCCORqLZzsLmeJ2LAhJ489EYFGQegdCfv1Y0vlOV3dqrg/D5YpJWlkWTUI1DAEM2gMA8g5ByCoOnY6c7ZxR2l8MSyjnDLFL93WEk/gZqtar+0ceqzuB5wyf8hIpEb3TvF7MzRkIdMikPE/0JVOY2+GdiOoJHWtLwDiguoElA0lgQ6nmjqdMiH1DAiqG2fUiHzVT+IBo7OSFL+aJBmN41mkx+zmzoHxMiAHHTu8n2hWmF9NeK96bCikzS1o3FFFFAUUUUHElJSyUlBjFbXe3j/RaGH7EiDn85DUuoHD/ANfe/wD5bflBBU+sMvLkz/qim7htKMfJSfwBNOVxOmpWHmpH4jFVVQeza4s7Yf4Mf/IKsarezLZs7c/4MY+0KAfzBqyqaUUopKKgKaSlpKIVXEfBdWr/AEu9tz8GTvVz96ID71W1VHaZtMUb/QuLcj70qxn8nNW5qamkqsurh5zJb2yd42Ckjk6YoSw5O4BJfBzoUE8s4yM99oL429tLICFZV8LNyViQqs3oCQfspvsb2osZQttZmVwh0953Muh33Z3aXGAzHLEtjJNTJ1ttw8cyvaXZ9nZgqiW8fwqF0wxxxLsMDdw75+0fCnrbs40Bdre7njZ21vrEcyu2AuXDLq5BRhWHKnO0/aq14aga5l0FshFALu2OZCjoPM7U32V4g1ynepcpdQMPC3dd1IrjmrqNuWOgPxBqe9bdkwwl1Ey147JC6xXqqpchI50z3UjHYIwbeKQnkpJB5Bidq0QNVN5apNG0cihkdSrKeRB5/wDzUTszdujPaTMWkiAaNzzmgJwjnzdfYb1APvCtMctq546aKiiirKCiiig4kpKWSkoPMOB8TeOJZZo2ZJ/n2mQM5DvzE0YyVAAUBlyMAA4xvd2vFoJf1c8T+emRCR6EZyD8ajSRvwuMLKrPaxrhLhBqMaAbLcINxge+oII3OneiN7O75fJpj8I2OfIg7g1jZ325s532mz8QhjGXmiQebSIo/EmoX/1FAxxEXnP+DG8o+1wNI+JNSouEQR7rBEnqI0H54pi547AhKK3euBnuoR3j/upy+JwPWqqyfRvsxtC0Z5xTTR/YJGZf4WFW1VPZwMyPMwCi4fv1UHVpRkQLluRYhdRxsM43q2pfKL5FFFFQqUUlFFBVdqADbNn+8gx8flEZH51bHnVR2nTVCiDm9xbj8Jkc/khq4G5qU+lTFFHcvLLcOFtLZ8AFtKSSJhnllOd0RsKFO2pSTnbEPg/H7MuLa3Z7NnmaVCRHomctl0Kg8mGQoOOmNxirrsSqvZYIDDv7nIOGBIupTv08vyq1h4cNGiVmuPFqBmCMRggqBhQNiMg86tt6GGGsZo5eWMUw0yxRyL5OiuNtxswNdQWiIzMiKpfGogY1aRpXPwGB8BT1LVW2hWe7XB4xDcwsqSxSKmpl1DupiI5AwBBKglH5+5TfartDJBHN8lVJXhjeSZi3hgVFD4YDcyMpJVMjODkjamuLcQ+VcH77TpM8EbKueTSFdIH3iMVMmrtXKy9LgniC+/Zv8Y5k/k7UDit6n6yzjcDrDcAk/cljQD96rZuZ+NJXRpzqwdrIk/tEc9t6yxNoH/GTVH/FVxZ3scyh4pEkU7hkZXUj0KnFNVU3XZy3d+8VDDJz7yFmhYn62ggP8GBpo2v5DRXm3FOBXNxPJHw+6ngEBCTPJNNJ3sjKJMLqJxpVlyRgEvj3aKhLX9uFzwy8A/8ADS/9M0l1wqC4Ud9DFLsN3RWOMeZGasOMwd5bTJ9KJ1/FSKr+z9z31rbyfThib8UUms82nGhL2PsBj+p2+3L5tdvhVtbWqRrojRUX6KqFH4AV3JJjOWUenX+dQeJ3siKiRLmWU4BYHRGNtUj46DIwvUkepqul+p6UPZj+yxr9AyRfZHK8Y/JRVpiurfs+oGDJKRkk4kkTLE5JwpwMkk49a6TgUWormRgAD4ppmO+euv0/Oo05L+Pbdmm257fHaoc/F4I/bniU+RkUH8M1ZrwO3LEGGMgY9sM58/fJFSYbRIyViiijAxyRRnPkABTUTPxr7rODjsTHEYmlP+HBOw/e0Bfzp1Li5f8AV2Uo8mlkhiH4Bmcfu1qQTjf8tq579djqAz57fzpqLz8fH2zqcOvn9qS3gHUIrzv9jOUX+E04eyMTqRPLcTkghi0zoCDzHdxFUA+yra4vIxjVNGvnl1BI+00snE4RjM8Iz5yJv8PFU9tMcMJ6U/D+x1vbp3cD3MKZLaUnkwCeeAxIFVNxbyoSrFs568UZDjpt3Yxtg/bWgl7Q2qyYNzCTjZVcMc+iqSSa4nYTPlLSN9XN510FseQKFiPU49Kmb9rXXpnou1T2Dr8s7w2zkKs7FJhE+es0Iw0ZzjxKrDHvDcbO4ZpIiYJEDMuY3x3ieYJAPiU+h61k+IdnZmYqsFqAw/ZSPDkcmSVDG0cy+jLUrg3ArqytsRSRlxlzBhu5J/u42PiToNW+/SlkRLVbxrgFzOjDiF5BBZl9cqW8ZiMu+yPIxJPIDYEnAqwuxcXfcLa24S2idZNVwTGJCg+ZCwgGTQrYbxaSSq4qx4baCeOO5uNMkxAeMY8MDMPYiVuTe6W5nB5cqvZXOQB1ycnONv8AetJj9s7l9KyzsbjWrz3RbH7KKJI4jtjfVqc/vCrWmwrHGSMegP8Aua6YDVknG2MfaDmrquqR2ABJ2A3J8gOZrmY7DHmv/MKpuPubh1sozvKNVww/Z22cODjk0m6D01H3aB7seC1u07DBuJZJwPqMcQ//AMljP20Ve6AoAAAAGAOgA5AUtVS7HKsv2VykTwH2reaSH7mrXDn4xuhrUjlWY4p/VbxZjtFchYZDnZJlJ7hj0AcMyZ8xGKrlNxbG6qzWPck4zt9mKcbPTH20tFY7bmyW+r+dLGmM9SeZ/wC+ldVA4lxuC3IEsqhj7MY8Ujf5Y1yzfYKdl1EyNSCScb+VKS3pj1zWdk4zcy/qIBCv95cE6vitum/7zKfSsXxa3m4rcGzS4lkVfFdXGe7iiUbd3DEmFZiQRli2MNvsatIy/bjvU7bm57SxNIYYmNzKBvFbjWR/qSEhIx/mIPPFQLS7u7+V08EFvGSshjZmZ5Ad4VlwB4R7ZXYHwgkg444Fw1TB8n4bi2tACGuQoaSdsaS0Ofa8+9OR9EHnVpZ8EubaNI7e5jZEAVUmgHIfXiZTk8ycHfNX+N10i5TfabBwmJBhIolB5kICT8S3M+pzTj8NjPOGA+WY1/8ASoDcZmg3u7ZkXrLATcIN8ZZQokQfdIHnVta3KSoHjdZEYZVlIZWHmCNjVL8o0nxvhzBbiP2FjX0VQv8AKnBq+rn7acoqu1tRWG/cXXcMEwYjKjb7lWCSKf3kI+Jqd3eTlvTGCRyqn4hIBxK0XI1GG62yM4+ZPLnjI/Kr01NRFNwJmJuY9sRXLhSegdVmXHw7wj7KmTcXhSTumnhWTbwM6hskZG2c1UQTyR/0pJCokkWQFEPvOttGcHlnmNsjPLIrK8AsmuZJJ42t+IIsplyY1h7zvk+cj1HVgr1jfIyF3GNtt6jDW69B4nxMW4TXkl20okas7yHnpRR6czyA3JFUthcXN8nfo8duAzxpE0QmwUYqwmJI31KdkO3maqLiz4e2zPPw2TSyaWkeAKH9sJrJhIOwyh6c6vOGdnLcd2e9ecREND41VIscjHHCFX0yQSQSCd6rc1pgbm7RSKRbmD+uZHdxKSY5ADnvllxhYR72cMOWCSudDwHhPyZWLN3ksh1zSYxrf0Huoo2VegFVtqe94lleVvbsjnoHmdGVM+YWMMR5OtaYVaXcVs1XElFLJSVKHa0xf2aTRtHIodHBVlPUH/vnT61xcTBFZmOFUFifIAZJoMNFfXcM0tvEYbmOEqokmeSOTLLrEbFEYOVUr4tidQzuCS+b6+YcrSL1Bmm/IiP+dR+zwJgEjZ1zM1w+eYMrFwD/AJVKr92rKsLe2GXNnvUqvksZZc9/dTOD7keLdPxi8ePi5qRZcPihz3UapnmQNz6sx3J9SaYZJbmZoY5DAkaq0sqhWcl86I4tQKqcDUWIOMgAVNHZSE+29y5+tczDPxCMo/Ki04+TObtV90WuWeJGKQxAm6mBwQoGTBG3SQj2m90HzO0Dsnwt7u2XVF3FrKe9lU5V7jI8EIUexbquhc5BfSdgGObyXsRYMhRrZCDk7lick5JDE5BzvnnT1nNJaSpBK7SwykrBK2NauAW7iUqMNlQ2l8D2cHJwTphZ4azjuEXqIAAAAANgBsAByAHQUtFQeIcYt7cgTTxRE8g7qp/AmtVU6qDiPDHt2a4s18R3mt84S4HVkHJJ8Zwdg3JuhFzaXkcy6opEkXzRlYfipNPVF1U70h8PvkuIlljOpGGQeRBBwVYdGBBBHQgimOMcTFugwNcrtohiHOSQgnA8gACzHooJqr4pdpw24Mztpt7nIcc9Nyq5Uoo3JkVSpA5sq9SczeCcPcubq4XE7rpVMg/J4s5EQxtrOxdhzIA5KKymHbX9nSo4hwcwJDNI+u6a7tzJMOmp+7aKMHYQhGZAv1tR8W9a6qbtptZSv1iKTD4xyK4/lVyw3NOSJ4qpeH26tNfxndZGj1Abe3AEbfoSFFZTg9hDBczQmVoLnvQkd0gVEmIijIhaM+BpAmkspGCSWUjJA1nZk63u5uayXDKh81hVYc/DWshB8jVd2r4VFFI16Ykl1qtvcRMAe+RmVU7vP7XVoGOTDA5gEX10z3/0nM18ow8VrcL10u8LH/hurL/FTa3MNnG0xtRBLI3diJBEZJ5NyiKY9mzvz5AEnAFVwQY0wJxY4yO7BMYB8u8uMYx6Nirzs7waQSd/c51he7gjZxIYYzjXqf3pXI8RGwAVRyJNJivctJ/Zjhht7dVfBlYmSZgSdUr+Jzk8xnYeQAHIVbUlLWjNxJSUslJQdrVB27lxYyoDgy6bcfGZ1i/kxq/Wsz22f+yJ9K5Un7kckg/NVqKi3UNBQNhyGw+A2FFR76+SBQZCfEdKgAszsdwqKu7NsdvQ1xBwq4uv12q1hP7NWHfyA9JJF2iHPZCW+sOVYzG1y443I52YcNc3uCDh4QcEHBEK5BxyPpWjqg7O2ccNxeJEioqvCoVeQ+YRvx3zn1q/pl5ejxzWMFU3a5f6o7dY2jlXHPVHIrDHxwR9tQ+H8au5Gmf5MssKzSxR91Kok+ado2Z1l0ruV20t50xx7iUsqRxPazQLLPDGZJGgKKO8DkNokJGoIVG3Nh51Mxpc5pbcauJJJltYWMZZTJLIMao4gdICZ5O7ZAPQKx6CpHDeEQ24IijVSfaY+J3PnJI2Wc+pJqJBtxK4z71vbsvwV5lYfiR+NXNTnbtHHjNKi/4BFIe8jAgn92eMBW9A+MCRfNWyKk9n+INPDmQBZEZ4pQM472Nijlc+6SNQ9CKnVn+BXyR29zdSZWIz3E2eeY1bQrKBz1BMgddQq3HajlkPcVAnvbaHGRCTdyciF8LRQA+pZnYekZq9qp7N2bpG0swxPO3eyj6GRiOIeiIFX1Oo9atjWrFnrkG9uWjJ/q9uy94Bn56fAdUY/wB2g0kjqxAONODbcRjkeKRYmCSMjBGIyFcg6SR13xWRuuznyZYMzPLM13GImJKAapO9nbQpwzsiylmPPkMDapfEu2yxqxjiZzkhAN9ZE4gTCjfxnvSPSImscpdtsLJFz2VdDZW/dqUURqugnJVl8LqzdWDhsnqcmmZR8qvkj5x2uJpPIzuuIEP+VGdyDyLRmm7F/kFgZJh4xrmdFOSZZXaTuUPUlnCD1NWvZnhzQQfOkGaRjLMw6yPuQPqqNKD0UVqy9rbFLRRUJFFFFBxJSUslJQdrWX7Yn56y/wBWT/oPWoWsz22Xe0fotyAfvxSRj+JlqL4Vy8VB4hZiaMoSVOQyuuzI6nKOvqD/AOnImpnAeNGUmC4AS5UZIGyzINu9h8x5rzUnB2wTxUTilrHImZDo0ZkWUHS0JAz3iv7uBz6EZBBFZYZac+Geukzg39s4h/rQ/wDlYasOK3y28LytyRcgfSY7Io8yzFVA6kiqnsWkrRSTzHLzyawdOgmNUWKJimfCWVA2PrdOVSO0+624Psm7t9WeWNeVz98J+VL3k9CXWKZwCxMFtFG27hcufORiXkP7xapd3apKjRyKrowwysAQw8iKdoNdDnZfgtiIOIToJJXUW0GkSNr0AyTeFWPiI294k+taWqe2Yf0jcDr8ntj/ABz1b58658/Lo4/5ZbjXFRJPLbyXMNrDGI+9ZnCzSa1LGOPUQEGNILDJ3IGDvT9vELwxJHGY7GAqVBQoJ2jx3SohwRChAOSPEQuNgcvdlIFlje5ZAWuJXmUkAkR7JDgkZGY0RsfWNaCtsZqMcruiiiirKqrj3Bzdd2VmeBoy5DIFZvGhQ41AhWwdm6VE4J2RgtmR8tLIihUdtgqquhAka+AYUsAcZ8Tb71oKpu0nFmhVYocG5myIgdwgGO8mcfQQH7WKr1qLotVHHbuW4uVEAVks3EjK3szzj9iG90op1asEByv0TWt4NxWO6j1x5GCVZWGHjce0jr0I/MYIyCDWb4fZrBGsaZwM5J5sxOXdj1ZmJYnzNNzQyRyfKLbAlwA6E4W4Qckfyce6/TkdjWUz7Z48nem4oqv4NxWO6j7yPPMqysMNG49pHXowyP58jVhWjYUUUUHElJSyUlB2tUfba3L2UpUZeMCdB5tCwlUfw1eLSMuaDGXV+qQNOAWURmUBdyy6dQC+uKrOFPHeTrHcTxSEIsywQ5MRPMCSY/rnXY6AFG4JB2p/htsI++spBkQnSo5areTLQkY3wBqj+MZqtk7ExLE0UEskEbP3hVQjAPzDRkjVGRy8DDbPxrGdeWGFxxy/6bu+vEgjaSVgiKMsxz+QG5PQAbnlWV4rxK4uRGVtWEKSpKyu6LNKsZ1oI0yQniCMQ7A4GMDNd2vBVUo0sk1w6bhppHcBsYDrFnQrAciBkb9STVpUb0vn+RvrFYcK4vFdKTE2Spw6EFXjPk6Nup/I9M1OrKX3DElYP4klX2JYzokXrgOOa/VbKnqKj/0veCUWiGKaR1LC4AKNbpnAkmhAKk8wuCuphyAzjXHklRjl8ultw1u8vbqUewqxWwPm8et5MeeDIo+II6Uva9yLOYKcF1EWfo94wjLfYGNTuGWCW0SxR50qOZOWYndncndmJJJPUk1VcXkN5IbSIZCNG11JtiNQRIIh5yuAu3uqcnoDn/WTr/nFoY4wgCqMKoCgeQGwFdUtJXQ5xRQao+OcYZW+T2+GnYZLEZW3Q8pJAObHfSmQWx5Amlui9H+NccS3wgHezsPm4V9pvrOeUcY6u2B05kCqjh9mys0szB55Md44GAAM6YowdxGuTjzJJO5rrh3DkgB07u51SSNvJK3VnfmfhyHIYFS6wyz258899CiinYLdnOFH29PxqmlJNq65ikik+UW2O9AAeM7LcIPcbycb6X6cjkVruGXgniSQKyhhnS6lWXzDKeRByKatOGqm7eI/kPgKnCtsZZO3VhLJ2WiiirLuJKSlkpKDtaWkWloMx2ws2TTdxKWeEFZVGSZLcnLgDqynDjrsw96mIZFdQykMrAMpG4YHcEemK1pFYfidmeHOXH9jdsn/AO1djuT/AIBJz9Qn6J2pnjvtlyYb7ibRQDRWLmLWbtb64sHkDQ94sj6zMitIW1TbtLpGte7h0qqKDkitHS1Mul8M7jelNZdt2mJVLclyPAp7yPJLvjWzJhQqKGc9CwABNJbdno8F5Rmd2aSSaNnicuzaiFdCG0jZQCTsBV0TSVO/pfPmyyQ4pbu39iQXSfQmwkgH1J0GD8HXf6Qq24Tx+K4bu/FFMBkwyjTJ6ld8Ov1lJFRaj39jHOoWRdQByp3DI3RkYeJW9QQatjyVGPJfaZ2h4u0WmG3CtcSDK6t1iQbNNIOqjkF5s2ByyRB4dYLApCkszMXkdt2kc+07nz5bcgAAMACm+G8OMTSM0jzPIy5d8agqqFRMjmBgnluSTzJq4gsHfpgeZ2pllcr0ZW5+EWnIYWc4UE/9+dW8HCVHtHUfwFT0QAYAxSYfa2PF9q224SBu5z6Dl/71YogAwBiuqWtJJGsxk8CiiipWFFFFBxJSUslJQdKaXVS0UCaq4kUEEHBB2IOCCOoI8qr+0XE2tYg6IHJliiALaR87KseonB5as464qgTto24MSggxKfGcFnu3tWx4eQ06h55xtzoFuOAy2jZtB3kBO9uWAaLPWB22K5/ZtsM7EcqmyWjj3T9m9VidoHAvHa5f5NCVUXAijyZdTd9Dbrp8ePm0BIbxEjfG3acYvUl4aswRBOriZMZkMiwSyhTjwqBoTOOZJGwG9LjKzy45UorjntSVUcN7SXMuhDLgzLayawiZg78za41yukgd0qrqBO5yTtUyx7QTytYhZNcsyK80SIojWIBhJO7HLKCdIQAjf6QziP1qXh/1NVSeQzTq2jnkp/lUDtB26+RTtE8WQp1FgTtE0fzT4082m+awPPPpUfiXb97eVoXt8yIMMAzEBpEU2qjw7947MnoUPOkwif0xfR8Mc8yo+3NSouFKPabP5Cs1ddu2jnNu0AMgYxHDNjvmdRbp7OcOhZ89NJqRxztFLBeaVKtEsCtoBHimecQL3j6SVVSRnGMb8+VTMItOPGNVDbonsgD/AL86dyKxFx2xmSd1MceiKKfWAT4pY5oo0IcjZMSDORt4ueKfu+2UkT6GhGEmMM0upzGm8Ok+FCwBEvMrpDKQSBvVl2x1UaqyMXbMsZT3RVFLojES7uk4g0HCblmORpz5Eg1zYdsZJQrGEKBHcySjXqZfk83csqBQQxJyee3rUpbDVRqrIcQ7QXKi2ZVhzI7FlWTUDGLZpl1MVyp1ADYHOx5bVNk7RlhAIVQvLE0xEj6FQKqMVLBThvnFPLkCaDRaqNVY/i3bJoRIwiVlV5Yk8ZDF4ou8JfCnSh3Gd/dPWpXDO0kslyIZIkUF5o9Sux3iWNgcFRsQ/nsR1oNNqo1UUtA3IaSnaKAooooGri3WQYdVYAhgGAIDKQynB6ggEHoRUSXgluxUtbwsVJKkxRkqS2slSRsS+G+O/OiigaHZuz0svyS20sQWXuYsMQcgsNOCcknPmalpw+Je7xFGO6yYsIo7skFTo28OQSNuhNFFA3/REGl07iLTIxeRe7TS7E5LOMYZs75NIeC25kEpgh7xQFV+7TWoX2QGxkAdAOVFFA5ccNikJMkUbkgKSyKxKq2tVJI3AbxAdDvRNw2F2LPFGzHQSzIpJMZLRZJGfCxJXyJ2pKKBX4dEW1mKMtqV9RRS2tRpRs4zqAyAeYFcf0RB4vmYvGGV/m08auxaRW23DMWJB5kkmlooEHCIMKO4hwisifNp4Vf21XbZT1A51yeC2+EHyeHEZzGO7TCHOcoMeE5wcilooBuDwEyEwQkygCUmNCZQPZEhx48eua7tOFwwgCKGKMAMq6ERcBjqcDA2Bbcjqd6SigSHg8CABIIVAJYARoACw0sQANiVJBPltXD8DtmGDbwEag+DFGRqVQitjHtBAFB6AY5UUUDsnC4WZmaGJmcaXYohLr9FiRkjYbHyrtbCMNrEcYbLMGCqDlgAxzjOSAoJ64FFFBIApaKKAooo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919" y="1600200"/>
            <a:ext cx="332422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0" y="274638"/>
            <a:ext cx="4876800" cy="1143000"/>
          </a:xfrm>
        </p:spPr>
        <p:txBody>
          <a:bodyPr/>
          <a:lstStyle/>
          <a:p>
            <a:r>
              <a:rPr lang="en-US" b="1" dirty="0" smtClean="0"/>
              <a:t>Handling Babies</a:t>
            </a:r>
            <a:endParaRPr lang="en-US" b="1" dirty="0"/>
          </a:p>
        </p:txBody>
      </p:sp>
      <p:sp>
        <p:nvSpPr>
          <p:cNvPr id="3" name="Content Placeholder 2"/>
          <p:cNvSpPr>
            <a:spLocks noGrp="1"/>
          </p:cNvSpPr>
          <p:nvPr>
            <p:ph idx="1"/>
          </p:nvPr>
        </p:nvSpPr>
        <p:spPr>
          <a:xfrm>
            <a:off x="457200" y="2133600"/>
            <a:ext cx="8229600" cy="4525963"/>
          </a:xfrm>
        </p:spPr>
        <p:txBody>
          <a:bodyPr>
            <a:normAutofit/>
          </a:bodyPr>
          <a:lstStyle/>
          <a:p>
            <a:pPr>
              <a:buNone/>
            </a:pPr>
            <a:r>
              <a:rPr lang="en-US" b="1" dirty="0" smtClean="0"/>
              <a:t>Handling Babies see figure 7-10 p226</a:t>
            </a:r>
            <a:endParaRPr lang="en-US" dirty="0" smtClean="0"/>
          </a:p>
          <a:p>
            <a:pPr lvl="0"/>
            <a:r>
              <a:rPr lang="en-US" sz="2800" dirty="0" smtClean="0"/>
              <a:t>Support head as neck muscles aren’t </a:t>
            </a:r>
            <a:r>
              <a:rPr lang="en-US" sz="2800" dirty="0" err="1" smtClean="0"/>
              <a:t>dev’d</a:t>
            </a:r>
            <a:endParaRPr lang="en-US" sz="2800" dirty="0" smtClean="0"/>
          </a:p>
          <a:p>
            <a:pPr lvl="0"/>
            <a:r>
              <a:rPr lang="en-US" sz="2800" dirty="0" smtClean="0"/>
              <a:t>By 4 months they can hold their head up without support but still need gentle handling</a:t>
            </a:r>
          </a:p>
          <a:p>
            <a:pPr lvl="0"/>
            <a:r>
              <a:rPr lang="en-US" sz="2800" dirty="0" smtClean="0"/>
              <a:t>Holding them close makes them feel secure</a:t>
            </a:r>
          </a:p>
          <a:p>
            <a:pPr lvl="0"/>
            <a:r>
              <a:rPr lang="en-US" sz="2800" dirty="0" smtClean="0"/>
              <a:t>Move slowly and gently when                                       picking up and laying down </a:t>
            </a:r>
          </a:p>
          <a:p>
            <a:pPr>
              <a:buNone/>
            </a:pPr>
            <a:endParaRPr lang="en-US" dirty="0" smtClean="0"/>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412" y="46482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9050"/>
            <a:ext cx="8915400"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533400"/>
            <a:ext cx="4800600" cy="1143000"/>
          </a:xfrm>
        </p:spPr>
        <p:txBody>
          <a:bodyPr>
            <a:normAutofit fontScale="90000"/>
          </a:bodyPr>
          <a:lstStyle/>
          <a:p>
            <a:r>
              <a:rPr lang="en-US" b="1" dirty="0"/>
              <a:t>Shaken Baby Syndrome p226</a:t>
            </a:r>
            <a:r>
              <a:rPr lang="en-US" dirty="0"/>
              <a:t/>
            </a:r>
            <a:br>
              <a:rPr lang="en-US" dirty="0"/>
            </a:br>
            <a:endParaRPr lang="en-US" dirty="0"/>
          </a:p>
        </p:txBody>
      </p:sp>
      <p:sp>
        <p:nvSpPr>
          <p:cNvPr id="3" name="Content Placeholder 2"/>
          <p:cNvSpPr>
            <a:spLocks noGrp="1"/>
          </p:cNvSpPr>
          <p:nvPr>
            <p:ph idx="1"/>
          </p:nvPr>
        </p:nvSpPr>
        <p:spPr>
          <a:xfrm>
            <a:off x="457200" y="1981200"/>
            <a:ext cx="8229600" cy="4525963"/>
          </a:xfrm>
        </p:spPr>
        <p:txBody>
          <a:bodyPr/>
          <a:lstStyle/>
          <a:p>
            <a:pPr lvl="0"/>
            <a:r>
              <a:rPr lang="en-US" sz="2800" dirty="0" smtClean="0"/>
              <a:t>Damages </a:t>
            </a:r>
            <a:r>
              <a:rPr lang="en-US" sz="2800" dirty="0"/>
              <a:t>the brain, retardations, cerebral palsy, blindness, broken bones injuries to the neck and spine, death</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95511"/>
            <a:ext cx="2822382" cy="300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429000"/>
            <a:ext cx="155257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www.nlm.nih.gov/medlineplus/ency/images/ency/fullsize/2318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953" y="3563060"/>
            <a:ext cx="3810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716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33800" y="274638"/>
            <a:ext cx="4953000" cy="1143000"/>
          </a:xfrm>
        </p:spPr>
        <p:txBody>
          <a:bodyPr/>
          <a:lstStyle/>
          <a:p>
            <a:r>
              <a:rPr lang="en-US" b="1" dirty="0" smtClean="0"/>
              <a:t>Crying Babies</a:t>
            </a:r>
            <a:endParaRPr lang="en-US" b="1" dirty="0"/>
          </a:p>
        </p:txBody>
      </p:sp>
      <p:sp>
        <p:nvSpPr>
          <p:cNvPr id="3" name="Content Placeholder 2"/>
          <p:cNvSpPr>
            <a:spLocks noGrp="1"/>
          </p:cNvSpPr>
          <p:nvPr>
            <p:ph idx="1"/>
          </p:nvPr>
        </p:nvSpPr>
        <p:spPr>
          <a:xfrm>
            <a:off x="441512" y="1981200"/>
            <a:ext cx="8229600" cy="4525963"/>
          </a:xfrm>
        </p:spPr>
        <p:txBody>
          <a:bodyPr>
            <a:normAutofit fontScale="77500" lnSpcReduction="20000"/>
          </a:bodyPr>
          <a:lstStyle/>
          <a:p>
            <a:pPr>
              <a:buNone/>
            </a:pPr>
            <a:r>
              <a:rPr lang="en-US" b="1" dirty="0" smtClean="0"/>
              <a:t>What if the baby is ok but won’t quit crying and you are at your wit’s end?</a:t>
            </a:r>
          </a:p>
          <a:p>
            <a:pPr lvl="0"/>
            <a:r>
              <a:rPr lang="en-US" dirty="0" smtClean="0"/>
              <a:t>Put baby down in safe place and go to another room, breathe deep, find a way to calm yourself</a:t>
            </a:r>
          </a:p>
          <a:p>
            <a:pPr lvl="0"/>
            <a:r>
              <a:rPr lang="en-US" dirty="0" smtClean="0"/>
              <a:t>Get help from a friend or family member</a:t>
            </a:r>
          </a:p>
          <a:p>
            <a:pPr lvl="0"/>
            <a:r>
              <a:rPr lang="en-US" dirty="0" smtClean="0"/>
              <a:t>Call someone and talk to them about the problem</a:t>
            </a:r>
          </a:p>
          <a:p>
            <a:pPr lvl="0"/>
            <a:r>
              <a:rPr lang="en-US" dirty="0" smtClean="0"/>
              <a:t>Call a parenting hotline or take the baby to a crisis nursery </a:t>
            </a:r>
          </a:p>
          <a:p>
            <a:pPr>
              <a:buNone/>
            </a:pPr>
            <a:endParaRPr lang="en-US" dirty="0" smtClean="0"/>
          </a:p>
          <a:p>
            <a:pPr>
              <a:buNone/>
            </a:pPr>
            <a:r>
              <a:rPr lang="en-US" dirty="0" smtClean="0">
                <a:solidFill>
                  <a:srgbClr val="FF0000"/>
                </a:solidFill>
              </a:rPr>
              <a:t>Brainstorm</a:t>
            </a:r>
          </a:p>
          <a:p>
            <a:r>
              <a:rPr lang="en-US" dirty="0" smtClean="0">
                <a:solidFill>
                  <a:srgbClr val="FF0000"/>
                </a:solidFill>
              </a:rPr>
              <a:t>What should you do if a baby                                                      cries and cries?</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724400"/>
            <a:ext cx="34290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8915400"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274638"/>
            <a:ext cx="4800600" cy="1143000"/>
          </a:xfrm>
        </p:spPr>
        <p:txBody>
          <a:bodyPr/>
          <a:lstStyle/>
          <a:p>
            <a:r>
              <a:rPr lang="en-US" b="1" dirty="0" smtClean="0"/>
              <a:t>Crying Babies Cont.</a:t>
            </a:r>
            <a:endParaRPr lang="en-US" b="1" dirty="0"/>
          </a:p>
        </p:txBody>
      </p:sp>
      <p:sp>
        <p:nvSpPr>
          <p:cNvPr id="3" name="Content Placeholder 2"/>
          <p:cNvSpPr>
            <a:spLocks noGrp="1"/>
          </p:cNvSpPr>
          <p:nvPr>
            <p:ph idx="1"/>
          </p:nvPr>
        </p:nvSpPr>
        <p:spPr>
          <a:xfrm>
            <a:off x="304800" y="2133600"/>
            <a:ext cx="8229600" cy="4525963"/>
          </a:xfrm>
        </p:spPr>
        <p:txBody>
          <a:bodyPr>
            <a:normAutofit fontScale="92500" lnSpcReduction="20000"/>
          </a:bodyPr>
          <a:lstStyle/>
          <a:p>
            <a:pPr>
              <a:buNone/>
            </a:pPr>
            <a:r>
              <a:rPr lang="en-US" b="1" dirty="0" smtClean="0"/>
              <a:t>Responding to Cries</a:t>
            </a:r>
            <a:endParaRPr lang="en-US" dirty="0" smtClean="0"/>
          </a:p>
          <a:p>
            <a:pPr lvl="0"/>
            <a:r>
              <a:rPr lang="en-US" dirty="0" smtClean="0"/>
              <a:t>Be sure they are clean, well fed, the right temp, not in pain, comfortable, safe, not scared, etc. </a:t>
            </a:r>
          </a:p>
          <a:p>
            <a:pPr lvl="0"/>
            <a:r>
              <a:rPr lang="en-US" dirty="0" smtClean="0"/>
              <a:t>Try rocking, talking, singing, music, heart beats, white noise, swings, strollers, toys, rubbing the baby’s back, </a:t>
            </a:r>
          </a:p>
          <a:p>
            <a:r>
              <a:rPr lang="en-US" dirty="0" smtClean="0"/>
              <a:t>Different theories</a:t>
            </a:r>
          </a:p>
          <a:p>
            <a:pPr lvl="0"/>
            <a:r>
              <a:rPr lang="en-US" dirty="0" smtClean="0"/>
              <a:t>Some say you can spoil a baby by picking it up and holding it every time it cries.</a:t>
            </a:r>
          </a:p>
          <a:p>
            <a:pPr lvl="0"/>
            <a:r>
              <a:rPr lang="en-US" dirty="0" smtClean="0"/>
              <a:t>Some say you can’t.</a:t>
            </a:r>
          </a:p>
          <a:p>
            <a:pPr>
              <a:buNone/>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8915400"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0" y="274638"/>
            <a:ext cx="4876800" cy="1143000"/>
          </a:xfrm>
        </p:spPr>
        <p:txBody>
          <a:bodyPr/>
          <a:lstStyle/>
          <a:p>
            <a:r>
              <a:rPr lang="en-US" b="1" dirty="0" smtClean="0"/>
              <a:t>Sleeping</a:t>
            </a:r>
            <a:endParaRPr lang="en-US" b="1" dirty="0"/>
          </a:p>
        </p:txBody>
      </p:sp>
      <p:sp>
        <p:nvSpPr>
          <p:cNvPr id="3" name="Content Placeholder 2"/>
          <p:cNvSpPr>
            <a:spLocks noGrp="1"/>
          </p:cNvSpPr>
          <p:nvPr>
            <p:ph idx="1"/>
          </p:nvPr>
        </p:nvSpPr>
        <p:spPr>
          <a:xfrm>
            <a:off x="304800" y="1981200"/>
            <a:ext cx="8229600" cy="4525963"/>
          </a:xfrm>
        </p:spPr>
        <p:txBody>
          <a:bodyPr>
            <a:normAutofit fontScale="77500" lnSpcReduction="20000"/>
          </a:bodyPr>
          <a:lstStyle/>
          <a:p>
            <a:pPr>
              <a:buNone/>
            </a:pPr>
            <a:r>
              <a:rPr lang="en-US" b="1" dirty="0" smtClean="0"/>
              <a:t>Adequate Sleep</a:t>
            </a:r>
            <a:endParaRPr lang="en-US" dirty="0" smtClean="0"/>
          </a:p>
          <a:p>
            <a:pPr lvl="0"/>
            <a:r>
              <a:rPr lang="en-US" dirty="0" smtClean="0"/>
              <a:t>Needed for growth and development as chemicals release that help growth</a:t>
            </a:r>
          </a:p>
          <a:p>
            <a:pPr lvl="0"/>
            <a:r>
              <a:rPr lang="en-US" dirty="0" smtClean="0"/>
              <a:t>Cells build and repair themselves</a:t>
            </a:r>
          </a:p>
          <a:p>
            <a:pPr lvl="0"/>
            <a:r>
              <a:rPr lang="en-US" dirty="0" smtClean="0"/>
              <a:t>Needed for the brain to work properly</a:t>
            </a:r>
          </a:p>
          <a:p>
            <a:pPr>
              <a:buNone/>
            </a:pPr>
            <a:r>
              <a:rPr lang="en-US" b="1" dirty="0" smtClean="0"/>
              <a:t>Precautions when putting a baby to sleep.</a:t>
            </a:r>
            <a:endParaRPr lang="en-US" dirty="0" smtClean="0"/>
          </a:p>
          <a:p>
            <a:pPr lvl="0"/>
            <a:r>
              <a:rPr lang="en-US" dirty="0" smtClean="0"/>
              <a:t>Safe bed</a:t>
            </a:r>
          </a:p>
          <a:p>
            <a:pPr lvl="0"/>
            <a:r>
              <a:rPr lang="en-US" dirty="0" smtClean="0"/>
              <a:t>No fluffy pillows, blankets, bumper pads, toys</a:t>
            </a:r>
          </a:p>
          <a:p>
            <a:pPr lvl="0"/>
            <a:r>
              <a:rPr lang="en-US" dirty="0" smtClean="0"/>
              <a:t>Be careful there is nothing they can get tangled up in</a:t>
            </a:r>
          </a:p>
          <a:p>
            <a:pPr lvl="0"/>
            <a:r>
              <a:rPr lang="en-US" dirty="0" smtClean="0"/>
              <a:t>Look at their clothing – will the gown work up around their neck</a:t>
            </a:r>
          </a:p>
          <a:p>
            <a:pPr lvl="0"/>
            <a:r>
              <a:rPr lang="en-US" dirty="0" smtClean="0"/>
              <a:t>Place face up to reduce chances of SIDS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4294967295"/>
          </p:nvPr>
        </p:nvSpPr>
        <p:spPr>
          <a:xfrm>
            <a:off x="457200" y="533400"/>
            <a:ext cx="7772400" cy="5592763"/>
          </a:xfrm>
        </p:spPr>
        <p:txBody>
          <a:bodyPr>
            <a:normAutofit/>
          </a:bodyPr>
          <a:lstStyle/>
          <a:p>
            <a:pPr>
              <a:buNone/>
            </a:pPr>
            <a:endParaRPr lang="en-US" b="1" dirty="0" smtClean="0"/>
          </a:p>
          <a:p>
            <a:pPr>
              <a:buNone/>
            </a:pPr>
            <a:r>
              <a:rPr lang="en-US" b="1" dirty="0" smtClean="0"/>
              <a:t>Growth </a:t>
            </a:r>
            <a:r>
              <a:rPr lang="en-US" dirty="0" smtClean="0"/>
              <a:t>= change in size such as weight and length</a:t>
            </a:r>
          </a:p>
          <a:p>
            <a:endParaRPr lang="en-US" dirty="0" smtClean="0"/>
          </a:p>
          <a:p>
            <a:pPr>
              <a:buNone/>
            </a:pPr>
            <a:r>
              <a:rPr lang="en-US" b="1" dirty="0" smtClean="0"/>
              <a:t>Development </a:t>
            </a:r>
            <a:r>
              <a:rPr lang="en-US" dirty="0" smtClean="0"/>
              <a:t>= increases  and changes in physical, emotional, social, intellectual skills.</a:t>
            </a:r>
          </a:p>
          <a:p>
            <a:pPr>
              <a:buNone/>
            </a:pPr>
            <a:endParaRPr lang="en-US" dirty="0" smtClean="0"/>
          </a:p>
          <a:p>
            <a:pPr lvl="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33800" y="274638"/>
            <a:ext cx="4953000" cy="1143000"/>
          </a:xfrm>
        </p:spPr>
        <p:txBody>
          <a:bodyPr/>
          <a:lstStyle/>
          <a:p>
            <a:r>
              <a:rPr lang="en-US" b="1" dirty="0" smtClean="0"/>
              <a:t>Sleeping Cont.</a:t>
            </a:r>
            <a:endParaRPr lang="en-US" dirty="0"/>
          </a:p>
        </p:txBody>
      </p:sp>
      <p:sp>
        <p:nvSpPr>
          <p:cNvPr id="3" name="Content Placeholder 2"/>
          <p:cNvSpPr>
            <a:spLocks noGrp="1"/>
          </p:cNvSpPr>
          <p:nvPr>
            <p:ph idx="1"/>
          </p:nvPr>
        </p:nvSpPr>
        <p:spPr>
          <a:xfrm>
            <a:off x="533400" y="1981200"/>
            <a:ext cx="8229600" cy="4525963"/>
          </a:xfrm>
        </p:spPr>
        <p:txBody>
          <a:bodyPr>
            <a:normAutofit fontScale="70000" lnSpcReduction="20000"/>
          </a:bodyPr>
          <a:lstStyle/>
          <a:p>
            <a:pPr>
              <a:buNone/>
            </a:pPr>
            <a:r>
              <a:rPr lang="en-US" b="1" dirty="0" smtClean="0"/>
              <a:t>Bedtime Routines</a:t>
            </a:r>
            <a:endParaRPr lang="en-US" dirty="0" smtClean="0"/>
          </a:p>
          <a:p>
            <a:r>
              <a:rPr lang="en-US" dirty="0" smtClean="0"/>
              <a:t>Warm bath</a:t>
            </a:r>
          </a:p>
          <a:p>
            <a:r>
              <a:rPr lang="en-US" dirty="0" smtClean="0"/>
              <a:t>Reading or singing</a:t>
            </a:r>
          </a:p>
          <a:p>
            <a:pPr lvl="0"/>
            <a:r>
              <a:rPr lang="en-US" dirty="0" smtClean="0"/>
              <a:t>Rocking</a:t>
            </a:r>
          </a:p>
          <a:p>
            <a:pPr lvl="0"/>
            <a:r>
              <a:rPr lang="en-US" dirty="0" smtClean="0"/>
              <a:t>Pat them when you put them down and leave room</a:t>
            </a:r>
          </a:p>
          <a:p>
            <a:pPr lvl="0"/>
            <a:r>
              <a:rPr lang="en-US" dirty="0" smtClean="0"/>
              <a:t>Let them whimper or cry – soon they usually get used to the routine and stop this. </a:t>
            </a:r>
          </a:p>
          <a:p>
            <a:pPr lvl="0">
              <a:buNone/>
            </a:pPr>
            <a:endParaRPr lang="en-US" dirty="0" smtClean="0"/>
          </a:p>
          <a:p>
            <a:r>
              <a:rPr lang="en-US" i="1" dirty="0" smtClean="0"/>
              <a:t>Some say if they don’t quit crying soon, go back, pick then up, soothe them, put them down, leave again. </a:t>
            </a:r>
          </a:p>
          <a:p>
            <a:r>
              <a:rPr lang="en-US" i="1" dirty="0" smtClean="0"/>
              <a:t> Hopefully they won’t cry or will cry a shorter time each time you do this.  </a:t>
            </a:r>
          </a:p>
          <a:p>
            <a:r>
              <a:rPr lang="en-US" i="1" dirty="0" smtClean="0"/>
              <a:t>Doing this will let them know someone will always be there.</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43200" y="274638"/>
            <a:ext cx="5943600" cy="1143000"/>
          </a:xfrm>
        </p:spPr>
        <p:txBody>
          <a:bodyPr/>
          <a:lstStyle/>
          <a:p>
            <a:r>
              <a:rPr lang="en-US" b="1" dirty="0" smtClean="0"/>
              <a:t>SIDS</a:t>
            </a:r>
            <a:endParaRPr lang="en-US" b="1" dirty="0"/>
          </a:p>
        </p:txBody>
      </p:sp>
      <p:sp>
        <p:nvSpPr>
          <p:cNvPr id="3" name="Content Placeholder 2"/>
          <p:cNvSpPr>
            <a:spLocks noGrp="1"/>
          </p:cNvSpPr>
          <p:nvPr>
            <p:ph idx="1"/>
          </p:nvPr>
        </p:nvSpPr>
        <p:spPr>
          <a:xfrm>
            <a:off x="381000" y="2103437"/>
            <a:ext cx="8229600" cy="4983163"/>
          </a:xfrm>
        </p:spPr>
        <p:txBody>
          <a:bodyPr>
            <a:normAutofit fontScale="25000" lnSpcReduction="20000"/>
          </a:bodyPr>
          <a:lstStyle/>
          <a:p>
            <a:pPr marL="0" lvl="0" indent="0">
              <a:buNone/>
            </a:pPr>
            <a:r>
              <a:rPr lang="en-US" sz="8000" b="1" dirty="0" smtClean="0"/>
              <a:t>= Unexpected death of an infant with no apparent cause</a:t>
            </a:r>
          </a:p>
          <a:p>
            <a:pPr lvl="0"/>
            <a:r>
              <a:rPr lang="en-US" sz="8000" dirty="0" smtClean="0"/>
              <a:t>Occurs during sleep </a:t>
            </a:r>
          </a:p>
          <a:p>
            <a:pPr lvl="0"/>
            <a:r>
              <a:rPr lang="en-US" sz="8000" dirty="0" smtClean="0"/>
              <a:t>No crying </a:t>
            </a:r>
          </a:p>
          <a:p>
            <a:pPr lvl="0"/>
            <a:r>
              <a:rPr lang="en-US" sz="8000" dirty="0" smtClean="0"/>
              <a:t>No struggle</a:t>
            </a:r>
          </a:p>
          <a:p>
            <a:pPr lvl="0"/>
            <a:r>
              <a:rPr lang="en-US" sz="8000" dirty="0" smtClean="0"/>
              <a:t>Affects infants up to 12 moths old but the majority are under 6 months old</a:t>
            </a:r>
          </a:p>
          <a:p>
            <a:pPr lvl="0"/>
            <a:r>
              <a:rPr lang="en-US" sz="8000" dirty="0" smtClean="0"/>
              <a:t>Strikes 1 or 2 out of every 1000</a:t>
            </a:r>
          </a:p>
          <a:p>
            <a:pPr lvl="0"/>
            <a:r>
              <a:rPr lang="en-US" sz="8000" dirty="0" smtClean="0"/>
              <a:t>Most often occurs in winter</a:t>
            </a:r>
          </a:p>
          <a:p>
            <a:pPr lvl="0"/>
            <a:r>
              <a:rPr lang="en-US" sz="8000" dirty="0" smtClean="0"/>
              <a:t>Cause is </a:t>
            </a:r>
            <a:r>
              <a:rPr lang="en-US" sz="8000" dirty="0" err="1" smtClean="0"/>
              <a:t>uk</a:t>
            </a:r>
            <a:r>
              <a:rPr lang="en-US" sz="8000" dirty="0" smtClean="0"/>
              <a:t> – suspect suffocation</a:t>
            </a:r>
          </a:p>
          <a:p>
            <a:pPr lvl="0"/>
            <a:r>
              <a:rPr lang="en-US" sz="8000" dirty="0" smtClean="0"/>
              <a:t>Groups at risk:</a:t>
            </a:r>
          </a:p>
          <a:p>
            <a:pPr lvl="1"/>
            <a:r>
              <a:rPr lang="en-US" sz="8000" dirty="0" smtClean="0"/>
              <a:t>Male babies with a low birth weight</a:t>
            </a:r>
          </a:p>
          <a:p>
            <a:pPr lvl="1"/>
            <a:r>
              <a:rPr lang="en-US" sz="8000" dirty="0" smtClean="0"/>
              <a:t>Premature babies</a:t>
            </a:r>
          </a:p>
          <a:p>
            <a:pPr lvl="1"/>
            <a:r>
              <a:rPr lang="en-US" sz="8000" dirty="0" smtClean="0"/>
              <a:t>Babies who live with a person who smokes</a:t>
            </a:r>
          </a:p>
          <a:p>
            <a:pPr lvl="1"/>
            <a:r>
              <a:rPr lang="en-US" sz="8000" dirty="0" smtClean="0"/>
              <a:t>Babies who sleep on their stomachs</a:t>
            </a:r>
          </a:p>
          <a:p>
            <a:pPr lvl="0"/>
            <a:endParaRPr lang="en-US" sz="5100" dirty="0" smtClean="0"/>
          </a:p>
          <a:p>
            <a:r>
              <a:rPr lang="en-US" dirty="0" smtClean="0"/>
              <a:t> </a:t>
            </a:r>
          </a:p>
          <a:p>
            <a:r>
              <a:rPr lang="en-US" dirty="0" smtClean="0"/>
              <a:t> </a:t>
            </a:r>
          </a:p>
          <a:p>
            <a:r>
              <a:rPr lang="en-US" dirty="0" smtClean="0"/>
              <a:t>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2"/>
            <a:ext cx="9105900" cy="728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Sleep Patterns</a:t>
            </a:r>
            <a:endParaRPr lang="en-US" dirty="0"/>
          </a:p>
        </p:txBody>
      </p:sp>
      <p:sp>
        <p:nvSpPr>
          <p:cNvPr id="4" name="Title 1"/>
          <p:cNvSpPr>
            <a:spLocks noGrp="1"/>
          </p:cNvSpPr>
          <p:nvPr>
            <p:ph idx="1"/>
          </p:nvPr>
        </p:nvSpPr>
        <p:spPr/>
        <p:txBody>
          <a:bodyPr>
            <a:normAutofit fontScale="97500"/>
          </a:bodyPr>
          <a:lstStyle/>
          <a:p>
            <a:r>
              <a:rPr lang="en-US" b="1" dirty="0" smtClean="0"/>
              <a:t>Sleep Patterns </a:t>
            </a:r>
            <a:r>
              <a:rPr lang="en-US" dirty="0" smtClean="0"/>
              <a:t/>
            </a:r>
            <a:br>
              <a:rPr lang="en-US" dirty="0" smtClean="0"/>
            </a:br>
            <a:r>
              <a:rPr lang="en-US" dirty="0" smtClean="0"/>
              <a:t>Newborns sleep 12 – 20 hrs / day.</a:t>
            </a:r>
            <a:br>
              <a:rPr lang="en-US" dirty="0" smtClean="0"/>
            </a:br>
            <a:r>
              <a:rPr lang="en-US" dirty="0" smtClean="0"/>
              <a:t>Sleep decreases during the first year</a:t>
            </a:r>
            <a:br>
              <a:rPr lang="en-US" dirty="0" smtClean="0"/>
            </a:br>
            <a:r>
              <a:rPr lang="en-US" dirty="0" smtClean="0"/>
              <a:t> </a:t>
            </a:r>
            <a:br>
              <a:rPr lang="en-US" dirty="0" smtClean="0"/>
            </a:br>
            <a:endParaRPr lang="en-US" dirty="0"/>
          </a:p>
        </p:txBody>
      </p:sp>
      <p:sp>
        <p:nvSpPr>
          <p:cNvPr id="3" name="AutoShape 2" descr="data:image/jpeg;base64,/9j/4AAQSkZJRgABAQAAAQABAAD/2wCEAAkGBxMTEhUUExQUFhUXGBUVFBcXFxgXGBgUFRQWFxcXFBQYHCggGBolHBQUITEhJSkrLi4uFx8zODMsNygtLisBCgoKDg0OFxAQFywcHCQsLCwsLCwsLCwsLCwsLCwsLCwsLCwsLCwsLCwsLCwsLCwsLCwsLCwsLCwsLCwsLCwsN//AABEIALEBHAMBIgACEQEDEQH/xAAcAAACAgMBAQAAAAAAAAAAAAAABAMFAQIGBwj/xAA7EAABAwIEBAQFAgQFBQEAAAABAAIRAyEEBTFBElFhcQYigZETMqGxwULwB1LR8RQjYnLhFTNDgqNT/8QAGQEAAwEBAQAAAAAAAAAAAAAAAAECAwQF/8QAIREBAQEBAAICAwEBAQAAAAAAAAECEQMhEkETMVFhcUL/2gAMAwEAAhEDEQA/APaUIQmkIQhACEIQAhCEAIQhACEKKviGsEucAOZMICVC5jMvGNJlqYLzz0HuuZxvjSu75SGjoJ+6i7kVMWvTOJY4gvHq3iHEu/8ANU9DH2SdTN8R/wDtU9XlL8kP8de3Ssrw5niLFMuKj/clW+W/xJrMMVmCoOYs7+hTm4VxXrSFT+H/ABFQxbZpuuPmabOHcK4VpCEIQAhCEAIQhACEIQAhCEAIQhACEIQAtHLdYIQGUIQgBCEIAQhCAEIQgBYJWVy3jHPnUR8Ol/3Hb/yjmUreQSd9Q5nXiOnR8o81T+UbdXHZcJmea1Kzpe49th2S+Hpm5JLnG7ibklM0sPJ0XLvy9/Tqx4ZP2Uo4clSnL4ElW9LDBoUOIWN01+LnsUI0VRiKqu8xC57FBVmlcln1yNCo31J7/daVilXvWsrOxYZXmtShUD6ZLXDl9jzC9s8H+LWYtkOhtUDzN59WrwMVN09gcwfSeHsJBBkELSa4y1nr6WQuP8FeMmYpoY+G1QLjZ3Vv9F14K1l6yZQhCYCEIQAhCEAIQhACEIQAhCEAIQhACEIQAhCEAIQhACEIQEGNxIpsLjoASvN8W81KjnnU3+5A9l03jLEnyUh+oyezf+YVFh23bPf00XN59fTp8GfsvQYAYP77Kxo0wFtQwQmSpnMsuWukpVckKz0xijCQe5SuRX4xsqpxGEXQ1KMhJYikrlTY5fE4UhI1MOV1FfDjdVuIYtZWVyqGUFJwJoMK1eFcrOxHgMY+hUbUYSCDK9n8OeNqFY06bncNV4s0ixIFwHLxHEtsl8RjHNdTe0kFhsRsbEfZX8rE/jmn1K0rKq/DWYjEYalWH62gnvF/rKtFs5whCEwEIQgBCEIAQhCAEIQgBCEIAQhCAEIQgBCEIAQha1DYoDhc6qF+KcdQyGD8qbB4YAz2H7+qjwNLjc55/mcfUmysmtXDu91a7vHOZ4xwJWu5OuSOKWdaSq3F3STWJ+o1QsZF1Mii+NeGiVT0KhqOgKTPMTsovD+Ia1xLjoJVyFaMzZwBc7UxEkAXJ0AuSr/MePEuLaYnmdh3KcyvI2URPzPPzOOvYcgjvImxVMwcN8wuqvFU10mYMVJiaaJpNypyYKrM0/yxI0JEK1rtS9enxsLT6LfNZ31Xpv8ABXxC11N2GcbiX0+x+YD7+69TXy94cxRw5Y9kte0zO8g/ZfSGQZkMRQp1R+oSRyO491vi99MPJnl6sUIQrZhCxKwXhAbIWnxBzWrsQ0akICVCRq5tRbrUaPUJKt4owzf/ACA9pP2S7BxdoXK1/GlEfKHH0/qkKvjb+Wn7lT88/wBP43+O4LljjC88q+L6x0a0e5/Kgd4mrn9QHol+XKvx6emIQhaICEIQAhZdZYkJdAWlXQ9kSg6JdDmsJThvv91IFq48Jc3kSsF64tft6GL6R1npVwlTOuVqRChRd9KSoq1Cyw/GCYVjgHB1ij0d7HCZvhiSbKnp5c42ki405br0bOMCBJC5DGPqA2bZOXhc77WuWu4WBrRA/evMpt0wqPKc5bxcDxwnbkSunDARZLXTnHO5g3dc/iiurzGlquZxjFOT1FTiAk9Cn6zUlVC2lYahLFVC1wgWN17X/DnO6LMA3jqNBaXB0mLkyAOdivGa5sjL3TrNtLrbOue2Ws99Pd8T48w7fl4ndhA+qqsT/EH+Sn7u/AXm9JxKbptRfJS/FHXVPHOIOjWD0J/K0PizFHdo7NCoKbVvCi+S/wBP8c/i0rZ3iHa1XekD7JR+Jefme49ySlKkhasr7KbqqmYYLkcSwxyk4FF0rjAWSstapOFL5H8UMo41K6monUijo49na+VtKgaQ0laPrTpzXf1wmuJZB6pN2JEHTlK0qhw1vO4NvdLpnH1Qom1wCZUDMa1tiZ7C0/lLVnHUGZ1KOg1UxezRqsVgWwSdUlhasOmJUtfEcQl22iQVeaPh8k6690u2tKkx9Cabn31Ab1JP9FT08TBXP5M++u3w6lzxctVZmWLOg0T1N8tsksTTAuVk3ilcTqe6tPD+NDqhbNxeOmmqoc4xZiGXLiGgDVxJgAK+8MZd8Ft/mN3n/VyHQC3vzS4L7dBiS34ZJ6rzHxbj6rQ40QC79M6DrC67xFiKhoO+FHGCddIO8Kg8NZdUqMJxBa94JIsBbYOgASiX2fw5OqLANdWZSNQAVJ85FrDQxsSupo48t3WuJy8AF7BpqFQ43EEHVWmx0eKxYcFRYtgKgw+OnVPwCFnc8OaUWKYq6qFd42iqnENVZqdRV4swFvlIsFBmToaU5krJgLX/AMsee3Q4PDynm0FPg6Fgmfg9FldNOFWNWrgpnthHDIS6lC4WSNandWRaoX0pTlHEVIpgOULGwpISoT0ypoSLXJ2k6UjbArbhC1eENekb1au2yWw1Fz9LN3P4HVNVqJMEOHDy0n13WHVyBAEL0HnF2Uw2OPYyBy5Stq+MB0E97jusMaXE8YgbbyevRL1aY4I0k3jp/dAL0zJ2jsJ/ommNY3S+/qeygPCLfv3TFBgt5YjpIPcpGVNVwdJi6kqCmbkk+tvRMmHSS0QN9J9UvWc8D9DRsJuUAnjc3axpIbbQTt1hcjmA1qtqB27mmzu4XYiiXNNStwgaMbAvsNVyeMy6rVc4U2S2POwCwPRxiErz7beOX9xY5I8OpyN0hn1Ujsqnw/mnwXGjUteGnaf5e66hha4gkA7rk1PbuzLzpLLsnDCKjvNVItypzrwj+a8T7bzcMbwtj9ygLNTRSciorOAeQdDYqwwtBjW+UAKrx4UeEzAgQlm8G+qjxtnTaPEz5QWy5wmfovKcRnr3PPBBbsSDJ6xsu1/iOOPzA2LYPQri/D+TPqmYIaCASV1eOTnajV1bJlY5NVqveOK7Rc2i3UyupwONPFwnklmYdtGnAsZiRqf+FnA0STxRHJTuynrPJ/qyxLlS4twVhiXwufzTE8IJKwk9pv6VeY1JcB1XT+FsLJ4jYaCVH4V8JmsRWryG6tZ+XH8Lv6GXMYIZaFpvck5Gc73rFBjYsZWK7VioYS9bELBXS1Z10MclsRVWtCqtOEceVq0LUVJUlJJTUsWjgmCoiEAu5qYwzoWpahiZHi2QoHBTUnLYslSb0ziI3ty1UNS7jGk2UtITaL7TaUu4GY0K9B5x6m8wBrPO8c78ktmDdI5xb7rV4LTr7IB1+iAr6tIz+7qfD1S2wt1N/ommNHYnUbd1ksYNzKRsmsAILp3JOpPbYKFzWPMukgbaaLdrmwbT+QhtQahsnqY+hN0AOpuqP+Lo1rXNYI/UYAcPQn6LSngmsY1pcYbd0GJMXLjuZv0UrscQY6dvp0Spqkkwb9tPfVB9rzzMfD5q1Kj6Q4KckD4oDGW3pkEkjUyQFW4bPHYV4p1ajKrP56bi8N6OMCe69HxWAp1fM9xmzXuIgRMljWN3PTpJXMeI8gY7y0qTnsLgX3h3FHC0i8AAH6lRrErpx5r9rHA5kyo0OaQQdITFSt1Xn+Y0f8HP+FMljmiq1z7HjDiIBP8ApItfTW6tMt8QCoBxAsdu134O6w1jjqxuaXOJdKrHNgqeriJ0Sz6yxa2enP53hw54kSNwpqbgGQwelhfrC3zF4lVwxHCtJr1xh7zfTelgXOfLlbVGNaICr2Y0apfHZiI1Sto/6xmFSEr4Yyg4yuXuH+VTMdHO1jsLH2VNmuYlwgb/ALheveEspFDD02RcAF3Vxu4+5Kd7md+029vDlLChggKHEuVlWNlUY14WI4rsVVVbXrKXFvVbWetJCrStVWKFVKVnqOlVutOEvaDk4HQqrD1VOa6mqh74l1iUk2smGPUmlCzC0ButpQSRpTAqJULHEgPYGvDhwx2vP3UGL2J+bRZJg/Va1nzrC73moWvk6fZbOcYA5LQVApOL1QGrL7KfhBkFRh/RZN0BHx/D0Anmb+w2Sbny7Q/hOPuVoGDf6IMrWcPVKVK0COqnxDfQSq6q+6SoZxLiQBMT7T19VW5niIqEAwSIkbgWie6YqPlvIzr03UHAC6423Sqo5bNKckSBHFd3MieFoO5AcZ/3LerlfCeF7b2kdwCPoQuiyzB/51QvaPhgMZTkSJI4nuv1JulAfjVKuIeQKPE6Ob4ENDOf6fqsd4+3Tjf0pRljh8jiOmo+qWxGArbOHsf6rpaVLhIDrGASOU6A9Y+6kfSXPbW01XA4vA4j/QfUj8KixzMQzWmY5i/2XqFXDKvxODCqa/xN7Xlv/U3aJevmHMrss6ymm4yWieeh91v4P8KsdNeqA6HEMbt5TqR+Oi2m8SdrOzShyPw3iazqdQNAZxNceIx5QQTtc9F7BTzLgEOaY5i6T+KBa0JevXWG9/OrzPiuXYtjwSwg8+Y7hUeOq3VZXrFruJhg/ccitMRjuK6UyfRiHyq2u5SPrpKvVVyFS9eooKNW6VzDExYan7JanXK1mfSOugp4qFt/jFRNeTumKSVyfV1SrqwoVFSUHqxo1FFipVo16zxJRtVSCqp4ZkORxJf4izxJB63UrzooXvvsmC6RECVFUXe81q0JyhTJvrzA19hdVwqBM0RIJm42/IQEr3XMf0WZUTq0mTdYpuJQG73fvqtYPZb8JUgw4I16oBXE4fymTtYflUVWkND6rqhiGgEwLXJ3J5KlrVHPcSb9tkGVw1PhEi5G5GnabKOpTeTxFxJvqSdBKt/8OCJ0sPtdK4uoGjyNggfMbz2CD6rmVZdAN4mYEW2upatE1Cx8fEdMMDj5WAD5jGqSDTUPltxGHdJ1I6K4w5FNvC3zco1AG52SV3irzPCMaHPFVocJLhwmHH/cd/RVmBx7XhP57gPitFKYLyLgzF5JM6qr/wCnmm4imHOY08MnWRrpsufyY+5HR4t+uWrFzUu+mtKeI57Eg9xqpwZFlhY2UGa4OU1lLfh4cM3lx93E/lO16eqRrOgQkaKtVSdWumMPh31ncDBJgnoANSSsvyhwqQ67WuAdwnaATHYEK84tTrUipq1ZSj3wulzjIRRPxW+aj5SA7WCSC0kbgxfkQs1PB5qM+LReAwiWtd83HF2dbg3Wk8dZ/OOSfUSmJqwNCTsBqTyC6PwtltPEVjRq24muLCNQ9tx0iJVr4IyCpSxj31mCKYqMZN/NoHN6RPurzjpa8kjjMb4KxApsql7CXAOc2/k4mlwbO5A4fVyZyHwc+rTqElvHxMZTl3lkyXOJHQRpzXpOLpcQLd5UeU5Twuc8fIRLxvxNm49yFtyMPnXledYNlKr8Kk51ThhrnR89Tfgbrw3AHZN5Bk7qzhJ8ga57414W8p5ktHqu0zDImVagc1gAEOF/MC0zI9lPQwAYCWGA9rg4a34pPpZT8V/k9OOZkVcsNUM4ac+UvcAXX/QDd2uu/wBEth3EkjkvRc0wHxKYg+UABsbACLdbkqqy3I6VNwEElruKTvF4I9iEr4znl9FKWROdRbUbMwS4bwNCB6t91XYaiSHkyA1rj6iB+V3WWY5su4hcAkCNjYgfRU+IwbRUqNHyOaeGOTvN95RfHCnlrm3j/MLBNm8X/wAw5L1K7mmHCCumfl9Nr2vI8wYGu6w0Nv1gKsOVUnEue4guc4gSLNmwuovjaTyvWaNQz5dSo8QL+bXfZSHBkGzgRqCPzyURdxnzajdbuNNhmM4Ic294Isf+VrWogDy6rYM32W1Zg2QCALpvYp2gfMNtloabSJI0W9K+yAZqAGYuQpW4ckKPDAT90zWqgkcJ0QZZtEaQDfdaYtpa4ADXWFJWqAmSPZK47GcRsgIaw8tlW4gBpi5Gt0693ln6JLFUyWybAadUBpSrAagRy0+qnNZmjBA3/uqpwlFOsZjZIL+niWxB1/HJJYgtY0kuaZvA5639VWtrmHH0G0kpalhaz3tLmkgmIOwjUIOEMfijwlrYA1c7YAm9+aXweLNzfh27bFWdbIS6pw1CTTDhDQYJ5NHK8XTmYZcHE0qbeHhAHFzOzZNyBz6rLfj+TfHkkIUZqODREuMCbD1V/mfhxjaNvmMSTeI1/K5vBZFXLocWiDfXQHVdvgoNPgBkNJFzMAJePx8/cHk8n65XBZBWfRrOJEgsLXjcAnWOhCusPQPxA7Y69Zi/0ClxuBpB4cyeIEydimaTxwjotM55OM9b+V6zjMFLAyAWzMETOkCPRbNphoawWhzSByItCmdVueeygbJcI2Vo6oMnyU08XUq7cbwwchJv9V0zyA+e0kLRmCgyd7n1TNPD8cbGUpBb1VVqcumFLTpPiBABF5VticGW8NtVrSpQ4Aj1TJRnDFrXAG5t6KF4DGcMcz1norLGNAcTz0StR9wg0GCqRA1EGdpnQpZrZc4gTBH0sCVmsTPdaMkG2+qDb0cOTdusn+3e6gqMPFfkP7JzSPf/ANihuGLxHMz1skSvdgy51zbn+EvVyNxMueOmthoAr1tDhBVpTpeUeWbC9roP5LdqXqa+oWEJoMN3Q7T3QhARBbnZZQgJGLUbrCEADRKYhCEBFT1CizPZZQgKY/O1aP8AmKEIMxl/yu7q2y3529j9kIQGK3/e/wDYfZGH+c90IQG7fmf3CQyr5K3+4oQkpG3RZoaDusoTIwdT3WcF8yEII/V0WcF847oQglnitW9kvmOjO/4QhFUpcb+jt+UhW19FhCQJ19VmjssoQDJTeH0QhMkNZTt0HZCEi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673735"/>
            <a:ext cx="4050008"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719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Newborns</a:t>
            </a:r>
            <a:endParaRPr lang="en-US" b="1" dirty="0"/>
          </a:p>
        </p:txBody>
      </p:sp>
      <p:sp>
        <p:nvSpPr>
          <p:cNvPr id="3" name="Content Placeholder 2"/>
          <p:cNvSpPr>
            <a:spLocks noGrp="1"/>
          </p:cNvSpPr>
          <p:nvPr>
            <p:ph idx="1"/>
          </p:nvPr>
        </p:nvSpPr>
        <p:spPr/>
        <p:txBody>
          <a:bodyPr/>
          <a:lstStyle/>
          <a:p>
            <a:r>
              <a:rPr lang="en-US" dirty="0" smtClean="0"/>
              <a:t>16 hrs / day</a:t>
            </a:r>
          </a:p>
          <a:p>
            <a:r>
              <a:rPr lang="en-US" dirty="0" smtClean="0"/>
              <a:t>4-5 naps / day (each about 3-4 hrs)</a:t>
            </a:r>
          </a:p>
          <a:p>
            <a:r>
              <a:rPr lang="en-US" dirty="0" smtClean="0"/>
              <a:t>Awake for a few hours between each nap</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8915400"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274638"/>
            <a:ext cx="8001000" cy="1143000"/>
          </a:xfrm>
        </p:spPr>
        <p:txBody>
          <a:bodyPr/>
          <a:lstStyle/>
          <a:p>
            <a:r>
              <a:rPr lang="en-US" b="1" dirty="0" smtClean="0"/>
              <a:t>     3 Months	</a:t>
            </a:r>
            <a:r>
              <a:rPr lang="en-US" dirty="0" smtClean="0"/>
              <a:t>	</a:t>
            </a:r>
            <a:endParaRPr lang="en-US" dirty="0"/>
          </a:p>
        </p:txBody>
      </p:sp>
      <p:sp>
        <p:nvSpPr>
          <p:cNvPr id="3" name="Content Placeholder 2"/>
          <p:cNvSpPr>
            <a:spLocks noGrp="1"/>
          </p:cNvSpPr>
          <p:nvPr>
            <p:ph idx="1"/>
          </p:nvPr>
        </p:nvSpPr>
        <p:spPr>
          <a:xfrm>
            <a:off x="304800" y="2057400"/>
            <a:ext cx="8229600" cy="4525963"/>
          </a:xfrm>
        </p:spPr>
        <p:txBody>
          <a:bodyPr/>
          <a:lstStyle/>
          <a:p>
            <a:r>
              <a:rPr lang="en-US" dirty="0" smtClean="0"/>
              <a:t>14-15 hrs / day	</a:t>
            </a:r>
          </a:p>
          <a:p>
            <a:r>
              <a:rPr lang="en-US" dirty="0" smtClean="0"/>
              <a:t>Total amount decreases but takes longer naps – about 4-5 hours long</a:t>
            </a:r>
          </a:p>
          <a:p>
            <a:r>
              <a:rPr lang="en-US" dirty="0" smtClean="0"/>
              <a:t>Longer sleeping periods at night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707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4 Months</a:t>
            </a:r>
            <a:endParaRPr lang="en-US" b="1" dirty="0"/>
          </a:p>
        </p:txBody>
      </p:sp>
      <p:sp>
        <p:nvSpPr>
          <p:cNvPr id="3" name="Content Placeholder 2"/>
          <p:cNvSpPr>
            <a:spLocks noGrp="1"/>
          </p:cNvSpPr>
          <p:nvPr>
            <p:ph idx="1"/>
          </p:nvPr>
        </p:nvSpPr>
        <p:spPr/>
        <p:txBody>
          <a:bodyPr/>
          <a:lstStyle/>
          <a:p>
            <a:r>
              <a:rPr lang="en-US" dirty="0" smtClean="0"/>
              <a:t>12-14 hours</a:t>
            </a:r>
          </a:p>
          <a:p>
            <a:r>
              <a:rPr lang="en-US" dirty="0" smtClean="0"/>
              <a:t>Takes naps midmorning and late afternoon</a:t>
            </a:r>
          </a:p>
          <a:p>
            <a:r>
              <a:rPr lang="en-US" dirty="0" smtClean="0"/>
              <a:t>Sleeps much of the night</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6 months</a:t>
            </a:r>
            <a:endParaRPr lang="en-US" b="1" dirty="0"/>
          </a:p>
        </p:txBody>
      </p:sp>
      <p:sp>
        <p:nvSpPr>
          <p:cNvPr id="3" name="Content Placeholder 2"/>
          <p:cNvSpPr>
            <a:spLocks noGrp="1"/>
          </p:cNvSpPr>
          <p:nvPr>
            <p:ph idx="1"/>
          </p:nvPr>
        </p:nvSpPr>
        <p:spPr/>
        <p:txBody>
          <a:bodyPr/>
          <a:lstStyle/>
          <a:p>
            <a:r>
              <a:rPr lang="en-US" dirty="0" smtClean="0"/>
              <a:t>12-14 hours / day</a:t>
            </a:r>
          </a:p>
          <a:p>
            <a:r>
              <a:rPr lang="en-US" dirty="0" smtClean="0"/>
              <a:t>Takes 2 long naps </a:t>
            </a:r>
          </a:p>
          <a:p>
            <a:r>
              <a:rPr lang="en-US" dirty="0" smtClean="0"/>
              <a:t>Sleeps about 6 hrs / night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63050"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1 Year</a:t>
            </a:r>
            <a:endParaRPr lang="en-US" b="1" dirty="0"/>
          </a:p>
        </p:txBody>
      </p:sp>
      <p:sp>
        <p:nvSpPr>
          <p:cNvPr id="3" name="Content Placeholder 2"/>
          <p:cNvSpPr>
            <a:spLocks noGrp="1"/>
          </p:cNvSpPr>
          <p:nvPr>
            <p:ph idx="1"/>
          </p:nvPr>
        </p:nvSpPr>
        <p:spPr/>
        <p:txBody>
          <a:bodyPr/>
          <a:lstStyle/>
          <a:p>
            <a:r>
              <a:rPr lang="en-US" dirty="0" smtClean="0"/>
              <a:t>12 hours / day</a:t>
            </a:r>
          </a:p>
          <a:p>
            <a:r>
              <a:rPr lang="en-US" dirty="0" smtClean="0"/>
              <a:t>May take 1 -2 naps</a:t>
            </a:r>
          </a:p>
          <a:p>
            <a:r>
              <a:rPr lang="en-US" dirty="0" smtClean="0"/>
              <a:t>Has 9-10 hours sleeping periods at night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5027"/>
            <a:ext cx="8915400" cy="67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274638"/>
            <a:ext cx="4800600" cy="1143000"/>
          </a:xfrm>
        </p:spPr>
        <p:txBody>
          <a:bodyPr/>
          <a:lstStyle/>
          <a:p>
            <a:r>
              <a:rPr lang="en-US" b="1" dirty="0" smtClean="0"/>
              <a:t>Feeding p230</a:t>
            </a:r>
            <a:endParaRPr lang="en-US" b="1" dirty="0"/>
          </a:p>
        </p:txBody>
      </p:sp>
      <p:sp>
        <p:nvSpPr>
          <p:cNvPr id="3" name="Content Placeholder 2"/>
          <p:cNvSpPr>
            <a:spLocks noGrp="1"/>
          </p:cNvSpPr>
          <p:nvPr>
            <p:ph idx="1"/>
          </p:nvPr>
        </p:nvSpPr>
        <p:spPr>
          <a:xfrm>
            <a:off x="381000" y="1981200"/>
            <a:ext cx="8229600" cy="4525963"/>
          </a:xfrm>
        </p:spPr>
        <p:txBody>
          <a:bodyPr>
            <a:normAutofit fontScale="70000" lnSpcReduction="20000"/>
          </a:bodyPr>
          <a:lstStyle/>
          <a:p>
            <a:pPr>
              <a:buNone/>
            </a:pPr>
            <a:r>
              <a:rPr lang="en-US" b="1" dirty="0" smtClean="0"/>
              <a:t>Nutrition</a:t>
            </a:r>
            <a:endParaRPr lang="en-US" dirty="0" smtClean="0"/>
          </a:p>
          <a:p>
            <a:pPr lvl="0"/>
            <a:r>
              <a:rPr lang="en-US" dirty="0" smtClean="0"/>
              <a:t>In the first 6 months, all nutrition can be gained from breast milk or formula.</a:t>
            </a:r>
          </a:p>
          <a:p>
            <a:pPr lvl="0"/>
            <a:r>
              <a:rPr lang="en-US" dirty="0" smtClean="0"/>
              <a:t>If you use formula, use iron fortified</a:t>
            </a:r>
          </a:p>
          <a:p>
            <a:pPr lvl="0"/>
            <a:r>
              <a:rPr lang="en-US" dirty="0" smtClean="0"/>
              <a:t>Around 6 months, start solid foods.  </a:t>
            </a:r>
          </a:p>
          <a:p>
            <a:pPr lvl="0"/>
            <a:r>
              <a:rPr lang="en-US" dirty="0" smtClean="0"/>
              <a:t>Start in this order:</a:t>
            </a:r>
          </a:p>
          <a:p>
            <a:pPr lvl="1"/>
            <a:r>
              <a:rPr lang="en-US" dirty="0" smtClean="0"/>
              <a:t>Cereals</a:t>
            </a:r>
          </a:p>
          <a:p>
            <a:pPr lvl="1"/>
            <a:r>
              <a:rPr lang="en-US" dirty="0" smtClean="0"/>
              <a:t>Fruits</a:t>
            </a:r>
          </a:p>
          <a:p>
            <a:pPr lvl="1"/>
            <a:r>
              <a:rPr lang="en-US" dirty="0" smtClean="0"/>
              <a:t>Vegetables</a:t>
            </a:r>
          </a:p>
          <a:p>
            <a:pPr lvl="1"/>
            <a:r>
              <a:rPr lang="en-US" dirty="0" smtClean="0"/>
              <a:t>Cooked meats</a:t>
            </a:r>
          </a:p>
          <a:p>
            <a:pPr lvl="0"/>
            <a:r>
              <a:rPr lang="en-US" dirty="0" smtClean="0"/>
              <a:t>At about 8 months, half their calories should come from solid foods</a:t>
            </a:r>
          </a:p>
          <a:p>
            <a:pPr lvl="0"/>
            <a:r>
              <a:rPr lang="en-US" dirty="0" smtClean="0"/>
              <a:t>Keep gradually increasing the solid foods</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29540"/>
            <a:ext cx="8991600"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274638"/>
            <a:ext cx="4800600" cy="1143000"/>
          </a:xfrm>
        </p:spPr>
        <p:txBody>
          <a:bodyPr/>
          <a:lstStyle/>
          <a:p>
            <a:r>
              <a:rPr lang="en-US" b="1" dirty="0" smtClean="0"/>
              <a:t>Feeding p230</a:t>
            </a:r>
            <a:endParaRPr lang="en-US" dirty="0"/>
          </a:p>
        </p:txBody>
      </p:sp>
      <p:sp>
        <p:nvSpPr>
          <p:cNvPr id="3" name="Content Placeholder 2"/>
          <p:cNvSpPr>
            <a:spLocks noGrp="1"/>
          </p:cNvSpPr>
          <p:nvPr>
            <p:ph idx="1"/>
          </p:nvPr>
        </p:nvSpPr>
        <p:spPr>
          <a:xfrm>
            <a:off x="381000" y="1981200"/>
            <a:ext cx="8229600" cy="4525963"/>
          </a:xfrm>
        </p:spPr>
        <p:txBody>
          <a:bodyPr>
            <a:normAutofit lnSpcReduction="10000"/>
          </a:bodyPr>
          <a:lstStyle/>
          <a:p>
            <a:r>
              <a:rPr lang="en-US" dirty="0" smtClean="0"/>
              <a:t>If under age 1, don’t feed them cow’s milk as it is hard to digest, lacks nutrients that breast milk and formula have.</a:t>
            </a:r>
          </a:p>
          <a:p>
            <a:pPr lvl="0"/>
            <a:r>
              <a:rPr lang="en-US" dirty="0" smtClean="0"/>
              <a:t>Limit fruit juice </a:t>
            </a:r>
          </a:p>
          <a:p>
            <a:pPr lvl="1"/>
            <a:r>
              <a:rPr lang="en-US" dirty="0" smtClean="0"/>
              <a:t>Causes tooth decay</a:t>
            </a:r>
          </a:p>
          <a:p>
            <a:pPr lvl="1"/>
            <a:r>
              <a:rPr lang="en-US" dirty="0" smtClean="0"/>
              <a:t>Can make bottoms sore</a:t>
            </a:r>
          </a:p>
          <a:p>
            <a:pPr lvl="1"/>
            <a:r>
              <a:rPr lang="en-US" dirty="0" smtClean="0"/>
              <a:t>Lacks nutrients that breast milk and formula have</a:t>
            </a:r>
          </a:p>
          <a:p>
            <a:pPr lvl="1"/>
            <a:r>
              <a:rPr lang="en-US" dirty="0" smtClean="0"/>
              <a:t>Curbs appetite</a:t>
            </a:r>
          </a:p>
          <a:p>
            <a:pPr lvl="1"/>
            <a:r>
              <a:rPr lang="en-US" dirty="0" smtClean="0"/>
              <a:t>Wait until about 6 months old for juice</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96450" cy="775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Infants physical development follows 3 basic patterns:</a:t>
            </a:r>
            <a:r>
              <a:rPr lang="en-US" dirty="0" smtClean="0"/>
              <a:t/>
            </a:r>
            <a:br>
              <a:rPr lang="en-US" dirty="0" smtClean="0"/>
            </a:br>
            <a:endParaRPr lang="en-US" dirty="0"/>
          </a:p>
        </p:txBody>
      </p:sp>
      <p:sp>
        <p:nvSpPr>
          <p:cNvPr id="3" name="Content Placeholder 2"/>
          <p:cNvSpPr>
            <a:spLocks noGrp="1"/>
          </p:cNvSpPr>
          <p:nvPr>
            <p:ph idx="1"/>
          </p:nvPr>
        </p:nvSpPr>
        <p:spPr>
          <a:xfrm>
            <a:off x="457200" y="1775618"/>
            <a:ext cx="8229600" cy="4525963"/>
          </a:xfrm>
        </p:spPr>
        <p:txBody>
          <a:bodyPr/>
          <a:lstStyle/>
          <a:p>
            <a:pPr marL="514350" lvl="0" indent="-514350">
              <a:buFont typeface="+mj-lt"/>
              <a:buAutoNum type="arabicPeriod"/>
            </a:pPr>
            <a:r>
              <a:rPr lang="en-US" dirty="0" smtClean="0"/>
              <a:t>Head to foot</a:t>
            </a:r>
          </a:p>
          <a:p>
            <a:pPr marL="514350" lvl="0" indent="-514350">
              <a:buFont typeface="+mj-lt"/>
              <a:buAutoNum type="arabicPeriod"/>
            </a:pPr>
            <a:r>
              <a:rPr lang="en-US" dirty="0" smtClean="0"/>
              <a:t>Near to far</a:t>
            </a:r>
          </a:p>
          <a:p>
            <a:pPr marL="514350" lvl="0" indent="-514350">
              <a:buFont typeface="+mj-lt"/>
              <a:buAutoNum type="arabicPeriod"/>
            </a:pPr>
            <a:r>
              <a:rPr lang="en-US" dirty="0" smtClean="0"/>
              <a:t>Simple to complex</a:t>
            </a:r>
          </a:p>
          <a:p>
            <a:endParaRPr lang="en-US" dirty="0"/>
          </a:p>
        </p:txBody>
      </p:sp>
      <p:pic>
        <p:nvPicPr>
          <p:cNvPr id="4" name="il_fi" descr="http://ecx.images-amazon.com/images/I/41fLuL7Yt%2BL._SL500_AA300_.jpg"/>
          <p:cNvPicPr/>
          <p:nvPr/>
        </p:nvPicPr>
        <p:blipFill>
          <a:blip r:embed="rId3" cstate="print"/>
          <a:srcRect/>
          <a:stretch>
            <a:fillRect/>
          </a:stretch>
        </p:blipFill>
        <p:spPr bwMode="auto">
          <a:xfrm>
            <a:off x="4848225" y="2057400"/>
            <a:ext cx="3352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029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33800" y="274638"/>
            <a:ext cx="4953000" cy="1143000"/>
          </a:xfrm>
        </p:spPr>
        <p:txBody>
          <a:bodyPr/>
          <a:lstStyle/>
          <a:p>
            <a:r>
              <a:rPr lang="en-US" b="1" dirty="0" smtClean="0"/>
              <a:t>Feeding p230</a:t>
            </a:r>
            <a:endParaRPr lang="en-US" dirty="0"/>
          </a:p>
        </p:txBody>
      </p:sp>
      <p:sp>
        <p:nvSpPr>
          <p:cNvPr id="3" name="Content Placeholder 2"/>
          <p:cNvSpPr>
            <a:spLocks noGrp="1"/>
          </p:cNvSpPr>
          <p:nvPr>
            <p:ph idx="1"/>
          </p:nvPr>
        </p:nvSpPr>
        <p:spPr>
          <a:xfrm>
            <a:off x="457200" y="2057400"/>
            <a:ext cx="8229600" cy="4525963"/>
          </a:xfrm>
        </p:spPr>
        <p:txBody>
          <a:bodyPr>
            <a:normAutofit fontScale="92500" lnSpcReduction="20000"/>
          </a:bodyPr>
          <a:lstStyle/>
          <a:p>
            <a:pPr>
              <a:buNone/>
            </a:pPr>
            <a:r>
              <a:rPr lang="en-US" b="1" dirty="0" smtClean="0"/>
              <a:t>Breast-Feeding</a:t>
            </a:r>
            <a:endParaRPr lang="en-US" dirty="0" smtClean="0"/>
          </a:p>
          <a:p>
            <a:pPr lvl="0"/>
            <a:r>
              <a:rPr lang="en-US" dirty="0" smtClean="0"/>
              <a:t>Contains all nutrients needed</a:t>
            </a:r>
          </a:p>
          <a:p>
            <a:pPr lvl="0"/>
            <a:r>
              <a:rPr lang="en-US" dirty="0" smtClean="0"/>
              <a:t>Has antibodies</a:t>
            </a:r>
          </a:p>
          <a:p>
            <a:pPr lvl="0"/>
            <a:r>
              <a:rPr lang="en-US" dirty="0" smtClean="0"/>
              <a:t>Germ free</a:t>
            </a:r>
          </a:p>
          <a:p>
            <a:pPr lvl="0"/>
            <a:r>
              <a:rPr lang="en-US" dirty="0" smtClean="0"/>
              <a:t>Easy to digest</a:t>
            </a:r>
          </a:p>
          <a:p>
            <a:pPr lvl="0"/>
            <a:r>
              <a:rPr lang="en-US" dirty="0" smtClean="0"/>
              <a:t>Get fewer ear infections, respiratory infections, and allergies than bottle-fed babies</a:t>
            </a:r>
          </a:p>
          <a:p>
            <a:pPr lvl="0"/>
            <a:r>
              <a:rPr lang="en-US" dirty="0" smtClean="0"/>
              <a:t>Less likely to dev asthma</a:t>
            </a:r>
          </a:p>
          <a:p>
            <a:pPr lvl="0"/>
            <a:r>
              <a:rPr lang="en-US" dirty="0" smtClean="0"/>
              <a:t>Lacks </a:t>
            </a:r>
            <a:r>
              <a:rPr lang="en-US" dirty="0" err="1" smtClean="0"/>
              <a:t>Vit</a:t>
            </a:r>
            <a:r>
              <a:rPr lang="en-US" dirty="0" smtClean="0"/>
              <a:t> D for bone growth but the skin makes it when exposed to sunlight</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274638"/>
            <a:ext cx="4800600" cy="1143000"/>
          </a:xfrm>
        </p:spPr>
        <p:txBody>
          <a:bodyPr/>
          <a:lstStyle/>
          <a:p>
            <a:r>
              <a:rPr lang="en-US" b="1" dirty="0" smtClean="0"/>
              <a:t>Feeding p230</a:t>
            </a:r>
            <a:endParaRPr lang="en-US" dirty="0"/>
          </a:p>
        </p:txBody>
      </p:sp>
      <p:sp>
        <p:nvSpPr>
          <p:cNvPr id="3" name="Content Placeholder 2"/>
          <p:cNvSpPr>
            <a:spLocks noGrp="1"/>
          </p:cNvSpPr>
          <p:nvPr>
            <p:ph idx="1"/>
          </p:nvPr>
        </p:nvSpPr>
        <p:spPr>
          <a:xfrm>
            <a:off x="381000" y="2209800"/>
            <a:ext cx="8229600" cy="4525963"/>
          </a:xfrm>
        </p:spPr>
        <p:txBody>
          <a:bodyPr>
            <a:normAutofit lnSpcReduction="10000"/>
          </a:bodyPr>
          <a:lstStyle/>
          <a:p>
            <a:pPr>
              <a:buNone/>
            </a:pPr>
            <a:r>
              <a:rPr lang="en-US" b="1" dirty="0" smtClean="0"/>
              <a:t>Formula</a:t>
            </a:r>
            <a:endParaRPr lang="en-US" dirty="0" smtClean="0"/>
          </a:p>
          <a:p>
            <a:pPr lvl="0"/>
            <a:r>
              <a:rPr lang="en-US" dirty="0" smtClean="0"/>
              <a:t>Made to meet the needs of babies</a:t>
            </a:r>
          </a:p>
          <a:p>
            <a:pPr lvl="0"/>
            <a:r>
              <a:rPr lang="en-US" dirty="0" smtClean="0"/>
              <a:t>Contains modified cow’s milk so easier to digest</a:t>
            </a:r>
          </a:p>
          <a:p>
            <a:pPr lvl="0"/>
            <a:r>
              <a:rPr lang="en-US" dirty="0" smtClean="0"/>
              <a:t>Soy formula also available</a:t>
            </a:r>
          </a:p>
          <a:p>
            <a:pPr lvl="0"/>
            <a:r>
              <a:rPr lang="en-US" dirty="0" smtClean="0"/>
              <a:t>3 forms:</a:t>
            </a:r>
          </a:p>
          <a:p>
            <a:pPr lvl="1"/>
            <a:r>
              <a:rPr lang="en-US" dirty="0" smtClean="0"/>
              <a:t>Ready to use</a:t>
            </a:r>
          </a:p>
          <a:p>
            <a:pPr lvl="1"/>
            <a:r>
              <a:rPr lang="en-US" dirty="0" smtClean="0"/>
              <a:t>Concentrated liquid that is mixed with water</a:t>
            </a:r>
          </a:p>
          <a:p>
            <a:pPr lvl="1"/>
            <a:r>
              <a:rPr lang="en-US" dirty="0" smtClean="0"/>
              <a:t>Powder that is mixed with water</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5900" cy="688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0" y="274638"/>
            <a:ext cx="4876800" cy="1143000"/>
          </a:xfrm>
        </p:spPr>
        <p:txBody>
          <a:bodyPr/>
          <a:lstStyle/>
          <a:p>
            <a:r>
              <a:rPr lang="en-US" b="1" dirty="0" smtClean="0"/>
              <a:t>Feeding p230</a:t>
            </a:r>
            <a:endParaRPr lang="en-US" dirty="0"/>
          </a:p>
        </p:txBody>
      </p:sp>
      <p:sp>
        <p:nvSpPr>
          <p:cNvPr id="3" name="Content Placeholder 2"/>
          <p:cNvSpPr>
            <a:spLocks noGrp="1"/>
          </p:cNvSpPr>
          <p:nvPr>
            <p:ph idx="1"/>
          </p:nvPr>
        </p:nvSpPr>
        <p:spPr>
          <a:xfrm>
            <a:off x="381000" y="2133600"/>
            <a:ext cx="8229600" cy="4525963"/>
          </a:xfrm>
        </p:spPr>
        <p:txBody>
          <a:bodyPr>
            <a:normAutofit fontScale="77500" lnSpcReduction="20000"/>
          </a:bodyPr>
          <a:lstStyle/>
          <a:p>
            <a:pPr>
              <a:buNone/>
            </a:pPr>
            <a:r>
              <a:rPr lang="en-US" b="1" dirty="0" smtClean="0"/>
              <a:t>Schedules p231</a:t>
            </a:r>
            <a:endParaRPr lang="en-US" dirty="0" smtClean="0"/>
          </a:p>
          <a:p>
            <a:pPr lvl="0"/>
            <a:r>
              <a:rPr lang="en-US" dirty="0" smtClean="0"/>
              <a:t>Frequent feedings needed as can only hold a small amount at one time</a:t>
            </a:r>
          </a:p>
          <a:p>
            <a:pPr lvl="0"/>
            <a:r>
              <a:rPr lang="en-US" dirty="0" smtClean="0"/>
              <a:t>First few weeks </a:t>
            </a:r>
          </a:p>
          <a:p>
            <a:pPr lvl="1"/>
            <a:r>
              <a:rPr lang="en-US" dirty="0" smtClean="0"/>
              <a:t>Breast fed babies eat 8-12 times/day or more</a:t>
            </a:r>
          </a:p>
          <a:p>
            <a:pPr lvl="1"/>
            <a:r>
              <a:rPr lang="en-US" dirty="0" smtClean="0"/>
              <a:t>Formula fed babies eat every 3-4 hrs</a:t>
            </a:r>
          </a:p>
          <a:p>
            <a:pPr lvl="0"/>
            <a:r>
              <a:rPr lang="en-US" dirty="0" smtClean="0"/>
              <a:t>By 2</a:t>
            </a:r>
            <a:r>
              <a:rPr lang="en-US" baseline="30000" dirty="0" smtClean="0"/>
              <a:t>nd</a:t>
            </a:r>
            <a:r>
              <a:rPr lang="en-US" dirty="0" smtClean="0"/>
              <a:t> or 3</a:t>
            </a:r>
            <a:r>
              <a:rPr lang="en-US" baseline="30000" dirty="0" smtClean="0"/>
              <a:t>rd</a:t>
            </a:r>
            <a:r>
              <a:rPr lang="en-US" dirty="0" smtClean="0"/>
              <a:t> month they are on a regular schedule – may wake every 3-4 hrs</a:t>
            </a:r>
          </a:p>
          <a:p>
            <a:pPr lvl="0"/>
            <a:r>
              <a:rPr lang="en-US" dirty="0" smtClean="0"/>
              <a:t>When a baby reaches about 12 lbs they don’t need late night feedings.  They can hold enough to last them all night.</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Feeding p230</a:t>
            </a:r>
            <a:endParaRPr lang="en-US" dirty="0"/>
          </a:p>
        </p:txBody>
      </p:sp>
      <p:sp>
        <p:nvSpPr>
          <p:cNvPr id="3" name="Content Placeholder 2"/>
          <p:cNvSpPr>
            <a:spLocks noGrp="1"/>
          </p:cNvSpPr>
          <p:nvPr>
            <p:ph idx="1"/>
          </p:nvPr>
        </p:nvSpPr>
        <p:spPr/>
        <p:txBody>
          <a:bodyPr>
            <a:normAutofit/>
          </a:bodyPr>
          <a:lstStyle/>
          <a:p>
            <a:pPr>
              <a:buNone/>
            </a:pPr>
            <a:r>
              <a:rPr lang="en-US" b="1" dirty="0" smtClean="0"/>
              <a:t>Feeding Methods p232</a:t>
            </a:r>
            <a:endParaRPr lang="en-US" dirty="0" smtClean="0"/>
          </a:p>
          <a:p>
            <a:r>
              <a:rPr lang="en-US" dirty="0" smtClean="0"/>
              <a:t>Breast Feeding</a:t>
            </a:r>
          </a:p>
          <a:p>
            <a:r>
              <a:rPr lang="en-US" dirty="0" smtClean="0"/>
              <a:t>Bottle Feeding</a:t>
            </a:r>
          </a:p>
          <a:p>
            <a:pPr>
              <a:buNone/>
            </a:pPr>
            <a:r>
              <a:rPr lang="en-US" b="1" dirty="0" smtClean="0"/>
              <a:t>Burping </a:t>
            </a:r>
          </a:p>
          <a:p>
            <a:pPr lvl="0"/>
            <a:r>
              <a:rPr lang="en-US" dirty="0" smtClean="0"/>
              <a:t>Burp twice during ea feeding</a:t>
            </a:r>
          </a:p>
          <a:p>
            <a:pPr lvl="0"/>
            <a:r>
              <a:rPr lang="en-US" dirty="0" smtClean="0"/>
              <a:t>Look at p234 for directions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038600" y="274638"/>
            <a:ext cx="4648200" cy="1143000"/>
          </a:xfrm>
        </p:spPr>
        <p:txBody>
          <a:bodyPr/>
          <a:lstStyle/>
          <a:p>
            <a:r>
              <a:rPr lang="en-US" b="1" dirty="0" smtClean="0"/>
              <a:t>Weaning p235</a:t>
            </a:r>
            <a:endParaRPr lang="en-US" dirty="0" smtClean="0"/>
          </a:p>
        </p:txBody>
      </p:sp>
      <p:sp>
        <p:nvSpPr>
          <p:cNvPr id="3" name="Content Placeholder 2"/>
          <p:cNvSpPr>
            <a:spLocks noGrp="1"/>
          </p:cNvSpPr>
          <p:nvPr>
            <p:ph idx="1"/>
          </p:nvPr>
        </p:nvSpPr>
        <p:spPr>
          <a:xfrm>
            <a:off x="457200" y="2133600"/>
            <a:ext cx="8229600" cy="4525963"/>
          </a:xfrm>
        </p:spPr>
        <p:txBody>
          <a:bodyPr>
            <a:normAutofit fontScale="70000" lnSpcReduction="20000"/>
          </a:bodyPr>
          <a:lstStyle/>
          <a:p>
            <a:pPr>
              <a:buNone/>
            </a:pPr>
            <a:r>
              <a:rPr lang="en-US" dirty="0" smtClean="0"/>
              <a:t>=changing from bottle / breast to a cup</a:t>
            </a:r>
          </a:p>
          <a:p>
            <a:r>
              <a:rPr lang="en-US" dirty="0" smtClean="0"/>
              <a:t>Do around age 1</a:t>
            </a:r>
          </a:p>
          <a:p>
            <a:r>
              <a:rPr lang="en-US" dirty="0" smtClean="0"/>
              <a:t>Readiness Signs:</a:t>
            </a:r>
          </a:p>
          <a:p>
            <a:pPr lvl="1"/>
            <a:r>
              <a:rPr lang="en-US" dirty="0" smtClean="0"/>
              <a:t>Not interested in the bottle / breast</a:t>
            </a:r>
          </a:p>
          <a:p>
            <a:pPr lvl="1"/>
            <a:r>
              <a:rPr lang="en-US" dirty="0" smtClean="0"/>
              <a:t>Playing or looking around while feeding</a:t>
            </a:r>
          </a:p>
          <a:p>
            <a:pPr lvl="1"/>
            <a:r>
              <a:rPr lang="en-US" dirty="0" smtClean="0"/>
              <a:t>Pushing the bottle / breast away</a:t>
            </a:r>
          </a:p>
          <a:p>
            <a:pPr lvl="1"/>
            <a:r>
              <a:rPr lang="en-US" dirty="0" smtClean="0"/>
              <a:t>Showing a preference for eating from a spoon</a:t>
            </a:r>
          </a:p>
          <a:p>
            <a:r>
              <a:rPr lang="en-US" dirty="0" smtClean="0"/>
              <a:t>Do gradually – let them have a slow transition so they get used to drinking milk or formula</a:t>
            </a:r>
          </a:p>
          <a:p>
            <a:pPr lvl="1"/>
            <a:r>
              <a:rPr lang="en-US" dirty="0" smtClean="0"/>
              <a:t>Begin with sips</a:t>
            </a:r>
          </a:p>
          <a:p>
            <a:pPr lvl="1"/>
            <a:r>
              <a:rPr lang="en-US" dirty="0" smtClean="0"/>
              <a:t>Gradually increase the amount in the cup</a:t>
            </a:r>
          </a:p>
          <a:p>
            <a:pPr lvl="1"/>
            <a:r>
              <a:rPr lang="en-US" dirty="0" smtClean="0"/>
              <a:t>Gradually decrease the amount in the bottle</a:t>
            </a:r>
          </a:p>
          <a:p>
            <a:pPr lvl="1"/>
            <a:r>
              <a:rPr lang="en-US" dirty="0" smtClean="0"/>
              <a:t>Slowly omit bottle or breast</a:t>
            </a:r>
          </a:p>
          <a:p>
            <a:r>
              <a:rPr lang="en-US" dirty="0" smtClean="0"/>
              <a:t>Forced weaning may result in behavior problems</a:t>
            </a:r>
          </a:p>
          <a:p>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9144000" cy="687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274638"/>
            <a:ext cx="4800600" cy="1143000"/>
          </a:xfrm>
        </p:spPr>
        <p:txBody>
          <a:bodyPr/>
          <a:lstStyle/>
          <a:p>
            <a:r>
              <a:rPr lang="en-US" b="1" dirty="0" smtClean="0"/>
              <a:t>Solid Foods </a:t>
            </a:r>
            <a:endParaRPr lang="en-US" b="1" dirty="0"/>
          </a:p>
        </p:txBody>
      </p:sp>
      <p:sp>
        <p:nvSpPr>
          <p:cNvPr id="3" name="Content Placeholder 2"/>
          <p:cNvSpPr>
            <a:spLocks noGrp="1"/>
          </p:cNvSpPr>
          <p:nvPr>
            <p:ph idx="1"/>
          </p:nvPr>
        </p:nvSpPr>
        <p:spPr>
          <a:xfrm>
            <a:off x="457200" y="1981200"/>
            <a:ext cx="8229600" cy="4525963"/>
          </a:xfrm>
        </p:spPr>
        <p:txBody>
          <a:bodyPr>
            <a:normAutofit fontScale="92500" lnSpcReduction="10000"/>
          </a:bodyPr>
          <a:lstStyle/>
          <a:p>
            <a:pPr>
              <a:buNone/>
            </a:pPr>
            <a:r>
              <a:rPr lang="en-US" b="1" dirty="0" smtClean="0"/>
              <a:t>Introducing p235</a:t>
            </a:r>
            <a:endParaRPr lang="en-US" dirty="0" smtClean="0"/>
          </a:p>
          <a:p>
            <a:r>
              <a:rPr lang="en-US" dirty="0" smtClean="0"/>
              <a:t>Start around 6 months (</a:t>
            </a:r>
            <a:r>
              <a:rPr lang="en-US" dirty="0" err="1" smtClean="0"/>
              <a:t>google</a:t>
            </a:r>
            <a:r>
              <a:rPr lang="en-US" dirty="0" smtClean="0"/>
              <a:t> latest medical opinions and consequences)</a:t>
            </a:r>
          </a:p>
          <a:p>
            <a:r>
              <a:rPr lang="en-US" dirty="0" smtClean="0"/>
              <a:t>Once they eat cereal they can start other foods</a:t>
            </a:r>
          </a:p>
          <a:p>
            <a:r>
              <a:rPr lang="en-US" dirty="0" smtClean="0"/>
              <a:t>Watch for reactions</a:t>
            </a:r>
          </a:p>
          <a:p>
            <a:pPr lvl="1"/>
            <a:r>
              <a:rPr lang="en-US" dirty="0" smtClean="0"/>
              <a:t>Rash</a:t>
            </a:r>
          </a:p>
          <a:p>
            <a:pPr lvl="1"/>
            <a:r>
              <a:rPr lang="en-US" dirty="0" smtClean="0"/>
              <a:t>Digestive problems</a:t>
            </a:r>
          </a:p>
          <a:p>
            <a:pPr lvl="1"/>
            <a:r>
              <a:rPr lang="en-US" dirty="0" smtClean="0"/>
              <a:t>Allergic reactions</a:t>
            </a:r>
          </a:p>
          <a:p>
            <a:r>
              <a:rPr lang="en-US" dirty="0" smtClean="0"/>
              <a:t>Introduce new foods at least 4 days apart</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19634"/>
            <a:ext cx="9144000" cy="663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0" y="274638"/>
            <a:ext cx="4876800" cy="1143000"/>
          </a:xfrm>
        </p:spPr>
        <p:txBody>
          <a:bodyPr/>
          <a:lstStyle/>
          <a:p>
            <a:r>
              <a:rPr lang="en-US" b="1" dirty="0" smtClean="0"/>
              <a:t>Feeding Cont.</a:t>
            </a:r>
            <a:endParaRPr lang="en-US" b="1" dirty="0"/>
          </a:p>
        </p:txBody>
      </p:sp>
      <p:sp>
        <p:nvSpPr>
          <p:cNvPr id="3" name="Content Placeholder 2"/>
          <p:cNvSpPr>
            <a:spLocks noGrp="1"/>
          </p:cNvSpPr>
          <p:nvPr>
            <p:ph idx="1"/>
          </p:nvPr>
        </p:nvSpPr>
        <p:spPr>
          <a:xfrm>
            <a:off x="443753" y="1981200"/>
            <a:ext cx="8229600" cy="4525963"/>
          </a:xfrm>
        </p:spPr>
        <p:txBody>
          <a:bodyPr>
            <a:normAutofit lnSpcReduction="10000"/>
          </a:bodyPr>
          <a:lstStyle/>
          <a:p>
            <a:pPr>
              <a:buNone/>
            </a:pPr>
            <a:r>
              <a:rPr lang="en-US" b="1" dirty="0" smtClean="0"/>
              <a:t>Self-Feeding</a:t>
            </a:r>
            <a:endParaRPr lang="en-US" dirty="0" smtClean="0"/>
          </a:p>
          <a:p>
            <a:r>
              <a:rPr lang="en-US" dirty="0" smtClean="0"/>
              <a:t>Start when they can sit up in a high chair – around 8-10 months</a:t>
            </a:r>
          </a:p>
          <a:p>
            <a:r>
              <a:rPr lang="en-US" dirty="0" smtClean="0"/>
              <a:t>Start with finger foods and gradually use a spoon</a:t>
            </a:r>
          </a:p>
          <a:p>
            <a:r>
              <a:rPr lang="en-US" dirty="0" smtClean="0"/>
              <a:t>Try:  small pieces of toast, cereal pieces, small pieces of chicken, small pieces of pasta, small pieces of banana</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 y="19050"/>
            <a:ext cx="90050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Nutrition</a:t>
            </a:r>
            <a:endParaRPr lang="en-US" b="1" dirty="0"/>
          </a:p>
        </p:txBody>
      </p:sp>
      <p:sp>
        <p:nvSpPr>
          <p:cNvPr id="3" name="Content Placeholder 2"/>
          <p:cNvSpPr>
            <a:spLocks noGrp="1"/>
          </p:cNvSpPr>
          <p:nvPr>
            <p:ph idx="1"/>
          </p:nvPr>
        </p:nvSpPr>
        <p:spPr/>
        <p:txBody>
          <a:bodyPr/>
          <a:lstStyle/>
          <a:p>
            <a:pPr>
              <a:buNone/>
            </a:pPr>
            <a:r>
              <a:rPr lang="en-US" b="1" dirty="0" smtClean="0"/>
              <a:t>Nutritional Concerns p237</a:t>
            </a:r>
            <a:endParaRPr lang="en-US" dirty="0" smtClean="0"/>
          </a:p>
          <a:p>
            <a:r>
              <a:rPr lang="en-US" dirty="0" smtClean="0"/>
              <a:t>Well balanced meals</a:t>
            </a:r>
          </a:p>
          <a:p>
            <a:r>
              <a:rPr lang="en-US" dirty="0" smtClean="0"/>
              <a:t>Let them eat whenever hungry</a:t>
            </a:r>
          </a:p>
          <a:p>
            <a:r>
              <a:rPr lang="en-US" dirty="0" smtClean="0"/>
              <a:t>Soft, easy to gum foods that can be swallowed easily</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894"/>
            <a:ext cx="9296400" cy="688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0" y="274638"/>
            <a:ext cx="4876800" cy="1143000"/>
          </a:xfrm>
        </p:spPr>
        <p:txBody>
          <a:bodyPr/>
          <a:lstStyle/>
          <a:p>
            <a:r>
              <a:rPr lang="en-US" b="1" dirty="0" smtClean="0"/>
              <a:t>Nutrition Cont.</a:t>
            </a:r>
            <a:endParaRPr lang="en-US" dirty="0"/>
          </a:p>
        </p:txBody>
      </p:sp>
      <p:sp>
        <p:nvSpPr>
          <p:cNvPr id="3" name="Content Placeholder 2"/>
          <p:cNvSpPr>
            <a:spLocks noGrp="1"/>
          </p:cNvSpPr>
          <p:nvPr>
            <p:ph idx="1"/>
          </p:nvPr>
        </p:nvSpPr>
        <p:spPr>
          <a:xfrm>
            <a:off x="381000" y="2057400"/>
            <a:ext cx="8229600" cy="4525963"/>
          </a:xfrm>
        </p:spPr>
        <p:txBody>
          <a:bodyPr>
            <a:normAutofit fontScale="92500" lnSpcReduction="20000"/>
          </a:bodyPr>
          <a:lstStyle/>
          <a:p>
            <a:pPr>
              <a:buNone/>
            </a:pPr>
            <a:r>
              <a:rPr lang="en-US" b="1" dirty="0" smtClean="0"/>
              <a:t>Malnutrition </a:t>
            </a:r>
            <a:r>
              <a:rPr lang="en-US" dirty="0" smtClean="0"/>
              <a:t>= inadequate nutrition</a:t>
            </a:r>
          </a:p>
          <a:p>
            <a:r>
              <a:rPr lang="en-US" dirty="0" smtClean="0"/>
              <a:t>Poor brain development, learning difficulties, physical development impaired</a:t>
            </a:r>
          </a:p>
          <a:p>
            <a:r>
              <a:rPr lang="en-US" dirty="0" smtClean="0"/>
              <a:t>Poor eating habits in the first year can lead to problems later</a:t>
            </a:r>
          </a:p>
          <a:p>
            <a:endParaRPr lang="en-US" dirty="0" smtClean="0"/>
          </a:p>
          <a:p>
            <a:pPr>
              <a:buNone/>
            </a:pPr>
            <a:r>
              <a:rPr lang="en-US" b="1" dirty="0" smtClean="0"/>
              <a:t>Allergies </a:t>
            </a:r>
            <a:endParaRPr lang="en-US" dirty="0" smtClean="0"/>
          </a:p>
          <a:p>
            <a:pPr>
              <a:buNone/>
            </a:pPr>
            <a:r>
              <a:rPr lang="en-US" dirty="0" smtClean="0"/>
              <a:t>=oversensitivity to a particular substance</a:t>
            </a:r>
          </a:p>
          <a:p>
            <a:r>
              <a:rPr lang="en-US" dirty="0" smtClean="0"/>
              <a:t>The immune system attacks the substance and allergy symptoms are the side effect</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274638"/>
            <a:ext cx="4800600" cy="1143000"/>
          </a:xfrm>
        </p:spPr>
        <p:txBody>
          <a:bodyPr/>
          <a:lstStyle/>
          <a:p>
            <a:r>
              <a:rPr lang="en-US" b="1" dirty="0" smtClean="0"/>
              <a:t>Allergies Cont.</a:t>
            </a:r>
            <a:endParaRPr lang="en-US" b="1" dirty="0"/>
          </a:p>
        </p:txBody>
      </p:sp>
      <p:sp>
        <p:nvSpPr>
          <p:cNvPr id="3" name="Content Placeholder 2"/>
          <p:cNvSpPr>
            <a:spLocks noGrp="1"/>
          </p:cNvSpPr>
          <p:nvPr>
            <p:ph idx="1"/>
          </p:nvPr>
        </p:nvSpPr>
        <p:spPr>
          <a:xfrm>
            <a:off x="457200" y="1905000"/>
            <a:ext cx="8229600" cy="4830763"/>
          </a:xfrm>
        </p:spPr>
        <p:txBody>
          <a:bodyPr>
            <a:normAutofit fontScale="85000" lnSpcReduction="10000"/>
          </a:bodyPr>
          <a:lstStyle/>
          <a:p>
            <a:pPr>
              <a:buNone/>
            </a:pPr>
            <a:r>
              <a:rPr lang="en-US" b="1" dirty="0" smtClean="0"/>
              <a:t>Anaphylactic Shock</a:t>
            </a:r>
            <a:r>
              <a:rPr lang="en-US" dirty="0" smtClean="0"/>
              <a:t>=life threatening conditions that makes it difficult to breathe</a:t>
            </a:r>
          </a:p>
          <a:p>
            <a:r>
              <a:rPr lang="en-US" dirty="0" smtClean="0"/>
              <a:t>Not all allergies cause this</a:t>
            </a:r>
          </a:p>
          <a:p>
            <a:r>
              <a:rPr lang="en-US" dirty="0" smtClean="0"/>
              <a:t>Signs of food allergies</a:t>
            </a:r>
          </a:p>
          <a:p>
            <a:r>
              <a:rPr lang="en-US" dirty="0" smtClean="0"/>
              <a:t>Excessive fussiness</a:t>
            </a:r>
          </a:p>
          <a:p>
            <a:r>
              <a:rPr lang="en-US" dirty="0" smtClean="0"/>
              <a:t>Vomiting almost all food after feeding or eight to 10 watery stools a day</a:t>
            </a:r>
          </a:p>
          <a:p>
            <a:r>
              <a:rPr lang="en-US" dirty="0" smtClean="0"/>
              <a:t>Children often outgrow allergies to eggs, milk, soy but other allergies may last a lifetime</a:t>
            </a:r>
          </a:p>
          <a:p>
            <a:r>
              <a:rPr lang="en-US" dirty="0" smtClean="0"/>
              <a:t>Best treatment – avoid the food</a:t>
            </a:r>
          </a:p>
          <a:p>
            <a:r>
              <a:rPr lang="en-US" dirty="0" smtClean="0"/>
              <a:t>Breast feeding mothers should also avoid the food</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24501" cy="753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71900" y="914400"/>
            <a:ext cx="5410200" cy="1143000"/>
          </a:xfrm>
        </p:spPr>
        <p:txBody>
          <a:bodyPr>
            <a:normAutofit fontScale="90000"/>
          </a:bodyPr>
          <a:lstStyle/>
          <a:p>
            <a:r>
              <a:rPr lang="en-US" b="1" dirty="0" smtClean="0"/>
              <a:t>Infants physical development follows </a:t>
            </a:r>
            <a:br>
              <a:rPr lang="en-US" b="1" dirty="0" smtClean="0"/>
            </a:br>
            <a:r>
              <a:rPr lang="en-US" b="1" dirty="0" smtClean="0"/>
              <a:t>3 basic patterns:   </a:t>
            </a:r>
            <a:br>
              <a:rPr lang="en-US" b="1" dirty="0" smtClean="0"/>
            </a:br>
            <a:r>
              <a:rPr lang="en-US" b="1" dirty="0" smtClean="0"/>
              <a:t>Cont.</a:t>
            </a:r>
            <a:endParaRPr lang="en-US" dirty="0"/>
          </a:p>
        </p:txBody>
      </p:sp>
      <p:sp>
        <p:nvSpPr>
          <p:cNvPr id="3" name="Content Placeholder 2"/>
          <p:cNvSpPr>
            <a:spLocks noGrp="1"/>
          </p:cNvSpPr>
          <p:nvPr>
            <p:ph idx="1"/>
          </p:nvPr>
        </p:nvSpPr>
        <p:spPr>
          <a:xfrm>
            <a:off x="457200" y="2057400"/>
            <a:ext cx="8229600" cy="4525963"/>
          </a:xfrm>
        </p:spPr>
        <p:txBody>
          <a:bodyPr/>
          <a:lstStyle/>
          <a:p>
            <a:pPr>
              <a:buNone/>
            </a:pPr>
            <a:r>
              <a:rPr lang="en-US" b="1" dirty="0" smtClean="0"/>
              <a:t>Head to Foot</a:t>
            </a:r>
            <a:endParaRPr lang="en-US" dirty="0" smtClean="0"/>
          </a:p>
          <a:p>
            <a:r>
              <a:rPr lang="en-US" dirty="0" smtClean="0"/>
              <a:t>Begins before birth</a:t>
            </a:r>
          </a:p>
          <a:p>
            <a:r>
              <a:rPr lang="en-US" dirty="0" smtClean="0"/>
              <a:t>Continues after birth:</a:t>
            </a:r>
          </a:p>
          <a:p>
            <a:pPr lvl="0"/>
            <a:r>
              <a:rPr lang="en-US" dirty="0" smtClean="0"/>
              <a:t>1</a:t>
            </a:r>
            <a:r>
              <a:rPr lang="en-US" baseline="30000" dirty="0" smtClean="0"/>
              <a:t>st</a:t>
            </a:r>
            <a:r>
              <a:rPr lang="en-US" dirty="0" smtClean="0"/>
              <a:t> raises head to see</a:t>
            </a:r>
          </a:p>
          <a:p>
            <a:pPr lvl="0"/>
            <a:r>
              <a:rPr lang="en-US" dirty="0" smtClean="0"/>
              <a:t>2</a:t>
            </a:r>
            <a:r>
              <a:rPr lang="en-US" baseline="30000" dirty="0" smtClean="0"/>
              <a:t>nd</a:t>
            </a:r>
            <a:r>
              <a:rPr lang="en-US" dirty="0" smtClean="0"/>
              <a:t> arms and hands</a:t>
            </a:r>
          </a:p>
          <a:p>
            <a:pPr lvl="0"/>
            <a:r>
              <a:rPr lang="en-US" dirty="0" smtClean="0"/>
              <a:t>3</a:t>
            </a:r>
            <a:r>
              <a:rPr lang="en-US" baseline="30000" dirty="0" smtClean="0"/>
              <a:t>rd</a:t>
            </a:r>
            <a:r>
              <a:rPr lang="en-US" dirty="0" smtClean="0"/>
              <a:t> legs and feet</a:t>
            </a:r>
          </a:p>
          <a:p>
            <a:pPr lvl="0"/>
            <a:r>
              <a:rPr lang="en-US" dirty="0" smtClean="0"/>
              <a:t>4</a:t>
            </a:r>
            <a:r>
              <a:rPr lang="en-US" baseline="30000" dirty="0" smtClean="0"/>
              <a:t>th</a:t>
            </a:r>
            <a:r>
              <a:rPr lang="en-US" dirty="0" smtClean="0"/>
              <a:t> walking</a:t>
            </a:r>
          </a:p>
          <a:p>
            <a:endParaRPr lang="en-US" dirty="0"/>
          </a:p>
        </p:txBody>
      </p:sp>
      <p:pic>
        <p:nvPicPr>
          <p:cNvPr id="4" name="il_fi" descr="http://www.pregnancy.org/files/newborn-up-head.gif"/>
          <p:cNvPicPr/>
          <p:nvPr/>
        </p:nvPicPr>
        <p:blipFill>
          <a:blip r:embed="rId3" cstate="print"/>
          <a:srcRect/>
          <a:stretch>
            <a:fillRect/>
          </a:stretch>
        </p:blipFill>
        <p:spPr bwMode="auto">
          <a:xfrm>
            <a:off x="4724400" y="2667000"/>
            <a:ext cx="3505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8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274638"/>
            <a:ext cx="4800600" cy="1143000"/>
          </a:xfrm>
        </p:spPr>
        <p:txBody>
          <a:bodyPr/>
          <a:lstStyle/>
          <a:p>
            <a:r>
              <a:rPr lang="en-US" b="1" dirty="0" smtClean="0"/>
              <a:t>Dressing</a:t>
            </a:r>
            <a:endParaRPr lang="en-US" b="1" dirty="0"/>
          </a:p>
        </p:txBody>
      </p:sp>
      <p:sp>
        <p:nvSpPr>
          <p:cNvPr id="3" name="Content Placeholder 2"/>
          <p:cNvSpPr>
            <a:spLocks noGrp="1"/>
          </p:cNvSpPr>
          <p:nvPr>
            <p:ph idx="1"/>
          </p:nvPr>
        </p:nvSpPr>
        <p:spPr>
          <a:xfrm>
            <a:off x="304800" y="2057400"/>
            <a:ext cx="8229600" cy="4525963"/>
          </a:xfrm>
        </p:spPr>
        <p:txBody>
          <a:bodyPr>
            <a:normAutofit fontScale="77500" lnSpcReduction="20000"/>
          </a:bodyPr>
          <a:lstStyle/>
          <a:p>
            <a:r>
              <a:rPr lang="en-US" dirty="0" smtClean="0"/>
              <a:t>Babies lose more heat then adults</a:t>
            </a:r>
          </a:p>
          <a:p>
            <a:r>
              <a:rPr lang="en-US" dirty="0" smtClean="0"/>
              <a:t>Sensitive to overheating</a:t>
            </a:r>
          </a:p>
          <a:p>
            <a:r>
              <a:rPr lang="en-US" dirty="0" smtClean="0"/>
              <a:t>Dress in layers</a:t>
            </a:r>
          </a:p>
          <a:p>
            <a:r>
              <a:rPr lang="en-US" dirty="0" smtClean="0"/>
              <a:t>Comfortable</a:t>
            </a:r>
          </a:p>
          <a:p>
            <a:r>
              <a:rPr lang="en-US" dirty="0" smtClean="0"/>
              <a:t>Newborns sleep a lot so don’t need much</a:t>
            </a:r>
          </a:p>
          <a:p>
            <a:r>
              <a:rPr lang="en-US" dirty="0" smtClean="0"/>
              <a:t>When crawling – wear something that allows movement</a:t>
            </a:r>
          </a:p>
          <a:p>
            <a:r>
              <a:rPr lang="en-US" dirty="0" smtClean="0"/>
              <a:t>Shoes aren’t needed until they walk</a:t>
            </a:r>
          </a:p>
          <a:p>
            <a:r>
              <a:rPr lang="en-US" dirty="0" smtClean="0"/>
              <a:t>Read p238</a:t>
            </a:r>
          </a:p>
          <a:p>
            <a:pPr lvl="0"/>
            <a:r>
              <a:rPr lang="en-US" dirty="0" smtClean="0"/>
              <a:t>Pullover stretchable fabric</a:t>
            </a:r>
          </a:p>
          <a:p>
            <a:pPr lvl="0"/>
            <a:r>
              <a:rPr lang="en-US" dirty="0" smtClean="0"/>
              <a:t>Open-front shirts</a:t>
            </a:r>
          </a:p>
          <a:p>
            <a:pPr lvl="0"/>
            <a:r>
              <a:rPr lang="en-US" dirty="0" smtClean="0"/>
              <a:t>One-piece with feet</a:t>
            </a:r>
          </a:p>
          <a:p>
            <a:pPr>
              <a:buNone/>
            </a:pP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6894"/>
            <a:ext cx="9220200" cy="682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0" y="274638"/>
            <a:ext cx="4876800" cy="1143000"/>
          </a:xfrm>
        </p:spPr>
        <p:txBody>
          <a:bodyPr>
            <a:normAutofit fontScale="90000"/>
          </a:bodyPr>
          <a:lstStyle/>
          <a:p>
            <a:r>
              <a:rPr lang="en-US" b="1" dirty="0" smtClean="0"/>
              <a:t/>
            </a:r>
            <a:br>
              <a:rPr lang="en-US" b="1" dirty="0" smtClean="0"/>
            </a:br>
            <a:r>
              <a:rPr lang="en-US" b="1" dirty="0" smtClean="0"/>
              <a:t>Section 3: Infant Health and Wellness</a:t>
            </a:r>
            <a:r>
              <a:rPr lang="en-US" dirty="0" smtClean="0"/>
              <a:t/>
            </a:r>
            <a:br>
              <a:rPr lang="en-US" dirty="0" smtClean="0"/>
            </a:br>
            <a:endParaRPr lang="en-US" dirty="0"/>
          </a:p>
        </p:txBody>
      </p:sp>
      <p:sp>
        <p:nvSpPr>
          <p:cNvPr id="3" name="Content Placeholder 2"/>
          <p:cNvSpPr>
            <a:spLocks noGrp="1"/>
          </p:cNvSpPr>
          <p:nvPr>
            <p:ph idx="1"/>
          </p:nvPr>
        </p:nvSpPr>
        <p:spPr>
          <a:xfrm>
            <a:off x="419100" y="1828800"/>
            <a:ext cx="8229600" cy="4525963"/>
          </a:xfrm>
        </p:spPr>
        <p:txBody>
          <a:bodyPr>
            <a:normAutofit/>
          </a:bodyPr>
          <a:lstStyle/>
          <a:p>
            <a:r>
              <a:rPr lang="en-US" b="1" dirty="0" smtClean="0"/>
              <a:t>Objectives:</a:t>
            </a:r>
            <a:endParaRPr lang="en-US" dirty="0" smtClean="0"/>
          </a:p>
          <a:p>
            <a:pPr lvl="0"/>
            <a:r>
              <a:rPr lang="en-US" dirty="0" smtClean="0"/>
              <a:t>Demonstrate how to bathe a baby</a:t>
            </a:r>
          </a:p>
          <a:p>
            <a:pPr lvl="0"/>
            <a:r>
              <a:rPr lang="en-US" dirty="0" smtClean="0"/>
              <a:t>Demonstrate how to diaper a baby.</a:t>
            </a:r>
          </a:p>
          <a:p>
            <a:pPr lvl="0"/>
            <a:r>
              <a:rPr lang="en-US" dirty="0" smtClean="0"/>
              <a:t>Describe the signs of teething</a:t>
            </a:r>
          </a:p>
          <a:p>
            <a:pPr lvl="0"/>
            <a:r>
              <a:rPr lang="en-US" dirty="0" smtClean="0"/>
              <a:t>Describe at least five important ways to keep a baby safe at home.</a:t>
            </a:r>
          </a:p>
          <a:p>
            <a:pPr lvl="0"/>
            <a:r>
              <a:rPr lang="en-US" dirty="0" smtClean="0"/>
              <a:t>Explain why checkups and immunizations are important for babies.</a:t>
            </a:r>
          </a:p>
          <a:p>
            <a:endParaRPr lang="en-US" dirty="0" smtClean="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
            <a:ext cx="9078252"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smtClean="0"/>
              <a:t>Section 3 Infant Health and Wellness Cont.</a:t>
            </a:r>
            <a:endParaRPr lang="en-US" dirty="0"/>
          </a:p>
        </p:txBody>
      </p:sp>
      <p:sp>
        <p:nvSpPr>
          <p:cNvPr id="3" name="Content Placeholder 2"/>
          <p:cNvSpPr>
            <a:spLocks noGrp="1"/>
          </p:cNvSpPr>
          <p:nvPr>
            <p:ph idx="1"/>
          </p:nvPr>
        </p:nvSpPr>
        <p:spPr/>
        <p:txBody>
          <a:bodyPr/>
          <a:lstStyle/>
          <a:p>
            <a:pPr>
              <a:buNone/>
            </a:pPr>
            <a:r>
              <a:rPr lang="en-US" b="1" dirty="0" smtClean="0"/>
              <a:t>Key Terms</a:t>
            </a:r>
            <a:endParaRPr lang="en-US" dirty="0" smtClean="0"/>
          </a:p>
          <a:p>
            <a:pPr lvl="0"/>
            <a:r>
              <a:rPr lang="en-US" dirty="0" smtClean="0"/>
              <a:t>Cradle cap</a:t>
            </a:r>
          </a:p>
          <a:p>
            <a:pPr lvl="0"/>
            <a:r>
              <a:rPr lang="en-US" dirty="0" smtClean="0"/>
              <a:t>Diaper rash</a:t>
            </a:r>
          </a:p>
          <a:p>
            <a:pPr lvl="0"/>
            <a:r>
              <a:rPr lang="en-US" dirty="0" smtClean="0"/>
              <a:t>Teething</a:t>
            </a:r>
          </a:p>
          <a:p>
            <a:pPr lvl="0"/>
            <a:r>
              <a:rPr lang="en-US" dirty="0" smtClean="0"/>
              <a:t>Immunizations</a:t>
            </a:r>
          </a:p>
          <a:p>
            <a:pPr lvl="0"/>
            <a:r>
              <a:rPr lang="en-US" dirty="0" smtClean="0"/>
              <a:t>Vaccine</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14800" y="274638"/>
            <a:ext cx="4572000" cy="1143000"/>
          </a:xfrm>
        </p:spPr>
        <p:txBody>
          <a:bodyPr/>
          <a:lstStyle/>
          <a:p>
            <a:r>
              <a:rPr lang="en-US" b="1" dirty="0" smtClean="0"/>
              <a:t>Bathing p241</a:t>
            </a:r>
            <a:endParaRPr lang="en-US" b="1" dirty="0"/>
          </a:p>
        </p:txBody>
      </p:sp>
      <p:sp>
        <p:nvSpPr>
          <p:cNvPr id="3" name="Content Placeholder 2"/>
          <p:cNvSpPr>
            <a:spLocks noGrp="1"/>
          </p:cNvSpPr>
          <p:nvPr>
            <p:ph idx="1"/>
          </p:nvPr>
        </p:nvSpPr>
        <p:spPr>
          <a:xfrm>
            <a:off x="419100" y="1905000"/>
            <a:ext cx="8229600" cy="4525963"/>
          </a:xfrm>
        </p:spPr>
        <p:txBody>
          <a:bodyPr>
            <a:normAutofit fontScale="70000" lnSpcReduction="20000"/>
          </a:bodyPr>
          <a:lstStyle/>
          <a:p>
            <a:pPr>
              <a:buNone/>
            </a:pPr>
            <a:r>
              <a:rPr lang="en-US" b="1" dirty="0" smtClean="0"/>
              <a:t>2 types</a:t>
            </a:r>
          </a:p>
          <a:p>
            <a:pPr lvl="0"/>
            <a:r>
              <a:rPr lang="en-US" dirty="0" smtClean="0"/>
              <a:t>Sponge bath till navel heals – about 2 weeks</a:t>
            </a:r>
          </a:p>
          <a:p>
            <a:pPr lvl="0"/>
            <a:r>
              <a:rPr lang="en-US" dirty="0" smtClean="0"/>
              <a:t>Tub bath after that – can use a tub, sink, dishpan</a:t>
            </a:r>
          </a:p>
          <a:p>
            <a:r>
              <a:rPr lang="en-US" dirty="0" smtClean="0"/>
              <a:t>Best to wait until they can sit up before using a full size bath tub</a:t>
            </a:r>
          </a:p>
          <a:p>
            <a:r>
              <a:rPr lang="en-US" dirty="0" smtClean="0"/>
              <a:t>2-3 months old should be bathed 2 or 3 times / week</a:t>
            </a:r>
          </a:p>
          <a:p>
            <a:r>
              <a:rPr lang="en-US" dirty="0" smtClean="0"/>
              <a:t>Increase the number of times / week with activity and age</a:t>
            </a:r>
          </a:p>
          <a:p>
            <a:pPr>
              <a:buNone/>
            </a:pPr>
            <a:endParaRPr lang="en-US" dirty="0" smtClean="0"/>
          </a:p>
          <a:p>
            <a:pPr>
              <a:buNone/>
            </a:pPr>
            <a:r>
              <a:rPr lang="en-US" b="1" dirty="0" smtClean="0"/>
              <a:t>How to bathe a baby </a:t>
            </a:r>
          </a:p>
          <a:p>
            <a:r>
              <a:rPr lang="en-US" dirty="0" smtClean="0"/>
              <a:t>Prepare </a:t>
            </a:r>
          </a:p>
          <a:p>
            <a:pPr lvl="0"/>
            <a:r>
              <a:rPr lang="en-US" dirty="0" smtClean="0"/>
              <a:t>Get everything you need ready and set up.</a:t>
            </a:r>
          </a:p>
          <a:p>
            <a:pPr lvl="0"/>
            <a:r>
              <a:rPr lang="en-US" dirty="0" smtClean="0"/>
              <a:t>2 inches of warm  water – test on your arm</a:t>
            </a:r>
          </a:p>
          <a:p>
            <a:pPr lvl="0"/>
            <a:r>
              <a:rPr lang="en-US" dirty="0" smtClean="0"/>
              <a:t>Undress baby</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274638"/>
            <a:ext cx="4800600" cy="1143000"/>
          </a:xfrm>
        </p:spPr>
        <p:txBody>
          <a:bodyPr/>
          <a:lstStyle/>
          <a:p>
            <a:r>
              <a:rPr lang="en-US" b="1" dirty="0" smtClean="0"/>
              <a:t>Bathing Cont.</a:t>
            </a:r>
            <a:endParaRPr lang="en-US" b="1" dirty="0"/>
          </a:p>
        </p:txBody>
      </p:sp>
      <p:sp>
        <p:nvSpPr>
          <p:cNvPr id="3" name="Content Placeholder 2"/>
          <p:cNvSpPr>
            <a:spLocks noGrp="1"/>
          </p:cNvSpPr>
          <p:nvPr>
            <p:ph idx="1"/>
          </p:nvPr>
        </p:nvSpPr>
        <p:spPr>
          <a:xfrm>
            <a:off x="457200" y="1905000"/>
            <a:ext cx="8229600" cy="4525963"/>
          </a:xfrm>
        </p:spPr>
        <p:txBody>
          <a:bodyPr>
            <a:normAutofit lnSpcReduction="10000"/>
          </a:bodyPr>
          <a:lstStyle/>
          <a:p>
            <a:r>
              <a:rPr lang="en-US" dirty="0" smtClean="0"/>
              <a:t>Put baby in tub</a:t>
            </a:r>
          </a:p>
          <a:p>
            <a:pPr lvl="0"/>
            <a:r>
              <a:rPr lang="en-US" dirty="0" smtClean="0"/>
              <a:t>Support head and neck with one hand and arm</a:t>
            </a:r>
          </a:p>
          <a:p>
            <a:pPr lvl="0"/>
            <a:r>
              <a:rPr lang="en-US" dirty="0" smtClean="0"/>
              <a:t>Hold body with the other hand</a:t>
            </a:r>
          </a:p>
          <a:p>
            <a:pPr lvl="0"/>
            <a:r>
              <a:rPr lang="en-US" dirty="0" smtClean="0"/>
              <a:t>Lower into tub, feet first - slowly</a:t>
            </a:r>
          </a:p>
          <a:p>
            <a:pPr lvl="0"/>
            <a:r>
              <a:rPr lang="en-US" dirty="0" smtClean="0"/>
              <a:t>Hold continually</a:t>
            </a:r>
          </a:p>
          <a:p>
            <a:pPr lvl="0"/>
            <a:r>
              <a:rPr lang="en-US" dirty="0" smtClean="0"/>
              <a:t>Stay with baby at all times.</a:t>
            </a:r>
          </a:p>
          <a:p>
            <a:pPr lvl="0"/>
            <a:r>
              <a:rPr lang="en-US" dirty="0" smtClean="0"/>
              <a:t>Use clear water and soft cloth</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9017"/>
            <a:ext cx="9086850" cy="657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14800" y="274638"/>
            <a:ext cx="4572000" cy="1143000"/>
          </a:xfrm>
        </p:spPr>
        <p:txBody>
          <a:bodyPr/>
          <a:lstStyle/>
          <a:p>
            <a:r>
              <a:rPr lang="en-US" b="1" dirty="0" smtClean="0"/>
              <a:t>Bathing Cont.</a:t>
            </a:r>
            <a:endParaRPr lang="en-US" dirty="0"/>
          </a:p>
        </p:txBody>
      </p:sp>
      <p:sp>
        <p:nvSpPr>
          <p:cNvPr id="3" name="Content Placeholder 2"/>
          <p:cNvSpPr>
            <a:spLocks noGrp="1"/>
          </p:cNvSpPr>
          <p:nvPr>
            <p:ph idx="1"/>
          </p:nvPr>
        </p:nvSpPr>
        <p:spPr>
          <a:xfrm>
            <a:off x="457200" y="1905000"/>
            <a:ext cx="8229600" cy="4525963"/>
          </a:xfrm>
        </p:spPr>
        <p:txBody>
          <a:bodyPr>
            <a:normAutofit fontScale="92500" lnSpcReduction="10000"/>
          </a:bodyPr>
          <a:lstStyle/>
          <a:p>
            <a:r>
              <a:rPr lang="en-US" dirty="0" smtClean="0"/>
              <a:t>Wash face and hair </a:t>
            </a:r>
          </a:p>
          <a:p>
            <a:pPr lvl="1"/>
            <a:r>
              <a:rPr lang="en-US" dirty="0" smtClean="0"/>
              <a:t>Wet hair, add shampoo, rub gently</a:t>
            </a:r>
          </a:p>
          <a:p>
            <a:pPr lvl="1"/>
            <a:r>
              <a:rPr lang="en-US" dirty="0" smtClean="0"/>
              <a:t>Rinse by pouring water toward the sides and back (can use shampoo visors)</a:t>
            </a:r>
          </a:p>
          <a:p>
            <a:r>
              <a:rPr lang="en-US" dirty="0" smtClean="0"/>
              <a:t>Wash body</a:t>
            </a:r>
          </a:p>
          <a:p>
            <a:pPr lvl="0"/>
            <a:r>
              <a:rPr lang="en-US" dirty="0" smtClean="0"/>
              <a:t>Pat dry, wrap with towel immediately</a:t>
            </a:r>
          </a:p>
          <a:p>
            <a:pPr lvl="0"/>
            <a:r>
              <a:rPr lang="en-US" dirty="0" smtClean="0"/>
              <a:t>Diaper right away – You know what cold temps can cause ????</a:t>
            </a:r>
          </a:p>
          <a:p>
            <a:pPr lvl="0"/>
            <a:r>
              <a:rPr lang="en-US" dirty="0" smtClean="0"/>
              <a:t>Bathe about twice / week </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096"/>
            <a:ext cx="9144000" cy="682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Cradle Cap and Nails</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Cradle Cap</a:t>
            </a:r>
            <a:r>
              <a:rPr lang="en-US" dirty="0" smtClean="0"/>
              <a:t>=skin condition known for yellowish, crusty patches on the scalp.</a:t>
            </a:r>
          </a:p>
          <a:p>
            <a:pPr lvl="0"/>
            <a:r>
              <a:rPr lang="en-US" dirty="0" smtClean="0"/>
              <a:t>Disappear after a few weeks or months</a:t>
            </a:r>
          </a:p>
          <a:p>
            <a:pPr lvl="0"/>
            <a:r>
              <a:rPr lang="en-US" dirty="0" smtClean="0"/>
              <a:t>Treat by washing scalp daily with mild shampoo</a:t>
            </a:r>
          </a:p>
          <a:p>
            <a:pPr lvl="0"/>
            <a:r>
              <a:rPr lang="en-US" dirty="0" smtClean="0"/>
              <a:t>Baby oil or excessive shampooing can worsen the scales or dry the skin</a:t>
            </a:r>
          </a:p>
          <a:p>
            <a:pPr>
              <a:buNone/>
            </a:pPr>
            <a:endParaRPr lang="en-US" dirty="0" smtClean="0"/>
          </a:p>
          <a:p>
            <a:r>
              <a:rPr lang="en-US" b="1" dirty="0" smtClean="0"/>
              <a:t>Nails</a:t>
            </a:r>
            <a:r>
              <a:rPr lang="en-US" dirty="0" smtClean="0"/>
              <a:t> - Trim baby’s nails at bath time with baby clippers</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9144000"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Diapering p243</a:t>
            </a:r>
            <a:endParaRPr lang="en-US" b="1" dirty="0"/>
          </a:p>
        </p:txBody>
      </p:sp>
      <p:sp>
        <p:nvSpPr>
          <p:cNvPr id="3" name="Content Placeholder 2"/>
          <p:cNvSpPr>
            <a:spLocks noGrp="1"/>
          </p:cNvSpPr>
          <p:nvPr>
            <p:ph idx="1"/>
          </p:nvPr>
        </p:nvSpPr>
        <p:spPr/>
        <p:txBody>
          <a:bodyPr>
            <a:normAutofit/>
          </a:bodyPr>
          <a:lstStyle/>
          <a:p>
            <a:pPr>
              <a:buNone/>
            </a:pPr>
            <a:r>
              <a:rPr lang="en-US" b="1" dirty="0" smtClean="0"/>
              <a:t>Diapering </a:t>
            </a:r>
            <a:endParaRPr lang="en-US" dirty="0" smtClean="0"/>
          </a:p>
          <a:p>
            <a:pPr lvl="0"/>
            <a:r>
              <a:rPr lang="en-US" dirty="0" smtClean="0"/>
              <a:t>Diapers may need changed 12-15 times/day</a:t>
            </a:r>
          </a:p>
          <a:p>
            <a:pPr lvl="0"/>
            <a:r>
              <a:rPr lang="en-US" dirty="0" smtClean="0"/>
              <a:t>Newborns wet several times / hour but in small amounts that don’t need changing each time (may not even notice it)</a:t>
            </a:r>
          </a:p>
          <a:p>
            <a:pPr lvl="0"/>
            <a:r>
              <a:rPr lang="en-US" dirty="0" smtClean="0"/>
              <a:t>Older </a:t>
            </a:r>
            <a:r>
              <a:rPr lang="en-US" dirty="0" smtClean="0">
                <a:solidFill>
                  <a:srgbClr val="FF0000"/>
                </a:solidFill>
              </a:rPr>
              <a:t>babies need changed less often and notice when they are wet</a:t>
            </a:r>
          </a:p>
          <a:p>
            <a:pPr lvl="0"/>
            <a:endParaRPr lang="en-US" dirty="0" smtClean="0">
              <a:solidFill>
                <a:srgbClr val="FF0000"/>
              </a:solidFill>
            </a:endParaRP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52400"/>
            <a:ext cx="91821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14800" y="274638"/>
            <a:ext cx="4572000" cy="1143000"/>
          </a:xfrm>
        </p:spPr>
        <p:txBody>
          <a:bodyPr/>
          <a:lstStyle/>
          <a:p>
            <a:r>
              <a:rPr lang="en-US" b="1" dirty="0" smtClean="0"/>
              <a:t>Diapering  How To</a:t>
            </a:r>
            <a:endParaRPr lang="en-US" b="1" dirty="0"/>
          </a:p>
        </p:txBody>
      </p:sp>
      <p:sp>
        <p:nvSpPr>
          <p:cNvPr id="3" name="Content Placeholder 2"/>
          <p:cNvSpPr>
            <a:spLocks noGrp="1"/>
          </p:cNvSpPr>
          <p:nvPr>
            <p:ph idx="1"/>
          </p:nvPr>
        </p:nvSpPr>
        <p:spPr>
          <a:xfrm>
            <a:off x="304800" y="1981200"/>
            <a:ext cx="8229600" cy="4525963"/>
          </a:xfrm>
        </p:spPr>
        <p:txBody>
          <a:bodyPr>
            <a:normAutofit lnSpcReduction="10000"/>
          </a:bodyPr>
          <a:lstStyle/>
          <a:p>
            <a:r>
              <a:rPr lang="en-US" dirty="0" smtClean="0"/>
              <a:t>Have a special changing area with all the supplies</a:t>
            </a:r>
          </a:p>
          <a:p>
            <a:pPr lvl="0"/>
            <a:r>
              <a:rPr lang="en-US" dirty="0" smtClean="0"/>
              <a:t>Flat clean surface</a:t>
            </a:r>
          </a:p>
          <a:p>
            <a:pPr lvl="0"/>
            <a:r>
              <a:rPr lang="en-US" dirty="0" smtClean="0"/>
              <a:t>Wipes</a:t>
            </a:r>
          </a:p>
          <a:p>
            <a:pPr lvl="0"/>
            <a:r>
              <a:rPr lang="en-US" dirty="0" smtClean="0"/>
              <a:t>Soft tissues</a:t>
            </a:r>
          </a:p>
          <a:p>
            <a:pPr lvl="0"/>
            <a:r>
              <a:rPr lang="en-US" dirty="0" smtClean="0"/>
              <a:t>Lotion /oil / ointment</a:t>
            </a:r>
          </a:p>
          <a:p>
            <a:pPr lvl="0"/>
            <a:r>
              <a:rPr lang="en-US" dirty="0" smtClean="0"/>
              <a:t>Diapers</a:t>
            </a:r>
          </a:p>
          <a:p>
            <a:pPr lvl="0"/>
            <a:r>
              <a:rPr lang="en-US" dirty="0" smtClean="0"/>
              <a:t>Dry cloths</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0"/>
            <a:ext cx="9315450" cy="683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274638"/>
            <a:ext cx="4800600" cy="1143000"/>
          </a:xfrm>
        </p:spPr>
        <p:txBody>
          <a:bodyPr/>
          <a:lstStyle/>
          <a:p>
            <a:r>
              <a:rPr lang="en-US" b="1" dirty="0" smtClean="0"/>
              <a:t>Diapering  How To</a:t>
            </a:r>
            <a:endParaRPr lang="en-US" dirty="0"/>
          </a:p>
        </p:txBody>
      </p:sp>
      <p:sp>
        <p:nvSpPr>
          <p:cNvPr id="3" name="Content Placeholder 2"/>
          <p:cNvSpPr>
            <a:spLocks noGrp="1"/>
          </p:cNvSpPr>
          <p:nvPr>
            <p:ph idx="1"/>
          </p:nvPr>
        </p:nvSpPr>
        <p:spPr>
          <a:xfrm>
            <a:off x="381000" y="2133600"/>
            <a:ext cx="8229600" cy="4525963"/>
          </a:xfrm>
        </p:spPr>
        <p:txBody>
          <a:bodyPr>
            <a:normAutofit fontScale="77500" lnSpcReduction="20000"/>
          </a:bodyPr>
          <a:lstStyle/>
          <a:p>
            <a:pPr lvl="0"/>
            <a:r>
              <a:rPr lang="en-US" dirty="0" smtClean="0"/>
              <a:t>Remove and clean with moist cloth or disposable wipe</a:t>
            </a:r>
          </a:p>
          <a:p>
            <a:pPr lvl="0"/>
            <a:r>
              <a:rPr lang="en-US" dirty="0" smtClean="0"/>
              <a:t>Put on fresh diaper</a:t>
            </a:r>
          </a:p>
          <a:p>
            <a:r>
              <a:rPr lang="en-US" dirty="0" smtClean="0"/>
              <a:t>Hold ankles and lift the body to slide the diaper underneath baby</a:t>
            </a:r>
          </a:p>
          <a:p>
            <a:r>
              <a:rPr lang="en-US" dirty="0" smtClean="0"/>
              <a:t>For cloth diapers, the folded side goes in the back for girls and in front for boys</a:t>
            </a:r>
          </a:p>
          <a:p>
            <a:pPr lvl="0"/>
            <a:r>
              <a:rPr lang="en-US" dirty="0" smtClean="0"/>
              <a:t>Bring diaper up between legs</a:t>
            </a:r>
          </a:p>
          <a:p>
            <a:pPr lvl="0"/>
            <a:r>
              <a:rPr lang="en-US" dirty="0" smtClean="0"/>
              <a:t>Fasten with tape or pins</a:t>
            </a:r>
          </a:p>
          <a:p>
            <a:pPr lvl="1"/>
            <a:r>
              <a:rPr lang="en-US" dirty="0" smtClean="0"/>
              <a:t>If using pins, keep fingers between the diaper and the baby’s skin</a:t>
            </a:r>
          </a:p>
          <a:p>
            <a:pPr lvl="0"/>
            <a:r>
              <a:rPr lang="en-US" dirty="0" smtClean="0"/>
              <a:t>If using cloth diapers, put on plastic pants / waterproof pants etc</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 y="0"/>
            <a:ext cx="9457823" cy="756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55981" y="914400"/>
            <a:ext cx="4724400" cy="1143000"/>
          </a:xfrm>
        </p:spPr>
        <p:txBody>
          <a:bodyPr>
            <a:normAutofit fontScale="90000"/>
          </a:bodyPr>
          <a:lstStyle/>
          <a:p>
            <a:r>
              <a:rPr lang="en-US" b="1" dirty="0" smtClean="0"/>
              <a:t>Infants physical development follows 3 basic patterns:   Cont.</a:t>
            </a:r>
            <a:endParaRPr lang="en-US" dirty="0"/>
          </a:p>
        </p:txBody>
      </p:sp>
      <p:sp>
        <p:nvSpPr>
          <p:cNvPr id="3" name="Content Placeholder 2"/>
          <p:cNvSpPr>
            <a:spLocks noGrp="1"/>
          </p:cNvSpPr>
          <p:nvPr>
            <p:ph idx="1"/>
          </p:nvPr>
        </p:nvSpPr>
        <p:spPr>
          <a:xfrm>
            <a:off x="319405" y="2332037"/>
            <a:ext cx="8229600" cy="4525963"/>
          </a:xfrm>
        </p:spPr>
        <p:txBody>
          <a:bodyPr/>
          <a:lstStyle/>
          <a:p>
            <a:pPr>
              <a:buNone/>
            </a:pPr>
            <a:r>
              <a:rPr lang="en-US" b="1" dirty="0" smtClean="0"/>
              <a:t>Near to Far</a:t>
            </a:r>
            <a:endParaRPr lang="en-US" dirty="0" smtClean="0"/>
          </a:p>
          <a:p>
            <a:r>
              <a:rPr lang="en-US" dirty="0" smtClean="0"/>
              <a:t>Starts close to the trunk of the body and works outward</a:t>
            </a:r>
          </a:p>
          <a:p>
            <a:pPr lvl="0"/>
            <a:r>
              <a:rPr lang="en-US" dirty="0" smtClean="0"/>
              <a:t>1</a:t>
            </a:r>
            <a:r>
              <a:rPr lang="en-US" baseline="30000" dirty="0" smtClean="0"/>
              <a:t>st</a:t>
            </a:r>
            <a:r>
              <a:rPr lang="en-US" dirty="0" smtClean="0"/>
              <a:t> wave arms</a:t>
            </a:r>
          </a:p>
          <a:p>
            <a:pPr lvl="0"/>
            <a:r>
              <a:rPr lang="en-US" dirty="0" smtClean="0"/>
              <a:t>2</a:t>
            </a:r>
            <a:r>
              <a:rPr lang="en-US" baseline="30000" dirty="0" smtClean="0"/>
              <a:t>nd</a:t>
            </a:r>
            <a:r>
              <a:rPr lang="en-US" dirty="0" smtClean="0"/>
              <a:t> reach </a:t>
            </a:r>
          </a:p>
          <a:p>
            <a:pPr lvl="0"/>
            <a:r>
              <a:rPr lang="en-US" dirty="0" smtClean="0"/>
              <a:t>3</a:t>
            </a:r>
            <a:r>
              <a:rPr lang="en-US" baseline="30000" dirty="0" smtClean="0"/>
              <a:t>rd</a:t>
            </a:r>
            <a:r>
              <a:rPr lang="en-US" dirty="0" smtClean="0"/>
              <a:t> grasp</a:t>
            </a:r>
          </a:p>
          <a:p>
            <a:endParaRPr lang="en-US" dirty="0"/>
          </a:p>
        </p:txBody>
      </p:sp>
      <p:pic>
        <p:nvPicPr>
          <p:cNvPr id="4" name="il_fi" descr="http://www.featurepics.com/FI/Thumb300/20101001/Baby-Reaching-Toy-1656588.jpg"/>
          <p:cNvPicPr/>
          <p:nvPr/>
        </p:nvPicPr>
        <p:blipFill>
          <a:blip r:embed="rId3" cstate="print"/>
          <a:srcRect/>
          <a:stretch>
            <a:fillRect/>
          </a:stretch>
        </p:blipFill>
        <p:spPr bwMode="auto">
          <a:xfrm>
            <a:off x="4267200" y="3783129"/>
            <a:ext cx="4281805" cy="2854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12"/>
            <a:ext cx="9144000" cy="688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62400" y="274638"/>
            <a:ext cx="4724400" cy="1143000"/>
          </a:xfrm>
        </p:spPr>
        <p:txBody>
          <a:bodyPr/>
          <a:lstStyle/>
          <a:p>
            <a:r>
              <a:rPr lang="en-US" b="1" dirty="0" smtClean="0"/>
              <a:t>Diaper Rash</a:t>
            </a:r>
            <a:endParaRPr lang="en-US" b="1" dirty="0"/>
          </a:p>
        </p:txBody>
      </p:sp>
      <p:sp>
        <p:nvSpPr>
          <p:cNvPr id="3" name="Content Placeholder 2"/>
          <p:cNvSpPr>
            <a:spLocks noGrp="1"/>
          </p:cNvSpPr>
          <p:nvPr>
            <p:ph idx="1"/>
          </p:nvPr>
        </p:nvSpPr>
        <p:spPr>
          <a:xfrm>
            <a:off x="304800" y="1981200"/>
            <a:ext cx="8229600" cy="4525963"/>
          </a:xfrm>
        </p:spPr>
        <p:txBody>
          <a:bodyPr>
            <a:normAutofit fontScale="92500"/>
          </a:bodyPr>
          <a:lstStyle/>
          <a:p>
            <a:r>
              <a:rPr lang="en-US" b="1" dirty="0" smtClean="0"/>
              <a:t>Diaper Rash</a:t>
            </a:r>
            <a:r>
              <a:rPr lang="en-US" dirty="0" smtClean="0"/>
              <a:t>=patches of rough, irritated skin, sometimes painful raw spots</a:t>
            </a:r>
          </a:p>
          <a:p>
            <a:r>
              <a:rPr lang="en-US" dirty="0" smtClean="0"/>
              <a:t>Prevent</a:t>
            </a:r>
          </a:p>
          <a:p>
            <a:pPr lvl="0"/>
            <a:r>
              <a:rPr lang="en-US" dirty="0" smtClean="0"/>
              <a:t>Control bacteria in diaper by changing more often</a:t>
            </a:r>
          </a:p>
          <a:p>
            <a:pPr lvl="0"/>
            <a:r>
              <a:rPr lang="en-US" dirty="0" smtClean="0"/>
              <a:t>Thoroughly clean the area at changing time</a:t>
            </a:r>
          </a:p>
          <a:p>
            <a:pPr lvl="0"/>
            <a:r>
              <a:rPr lang="en-US" dirty="0" smtClean="0"/>
              <a:t>Treat with ointment if needed</a:t>
            </a:r>
          </a:p>
          <a:p>
            <a:pPr lvl="0"/>
            <a:r>
              <a:rPr lang="en-US" dirty="0" smtClean="0"/>
              <a:t>Expose to air</a:t>
            </a:r>
          </a:p>
          <a:p>
            <a:pPr lvl="0"/>
            <a:r>
              <a:rPr lang="en-US" dirty="0" smtClean="0"/>
              <a:t>Avoid waterproof pants</a:t>
            </a:r>
          </a:p>
          <a:p>
            <a:endParaRPr lang="en-US" dirty="0" smtClean="0"/>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Types of Diapers</a:t>
            </a:r>
            <a:endParaRPr lang="en-US" b="1"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Disposable Diapers</a:t>
            </a:r>
          </a:p>
          <a:p>
            <a:pPr lvl="0"/>
            <a:r>
              <a:rPr lang="en-US" dirty="0" smtClean="0"/>
              <a:t>More convenient</a:t>
            </a:r>
          </a:p>
          <a:p>
            <a:pPr lvl="0"/>
            <a:r>
              <a:rPr lang="en-US" dirty="0" smtClean="0"/>
              <a:t>More effective at keeping babies dry and comfy</a:t>
            </a:r>
          </a:p>
          <a:p>
            <a:pPr lvl="0"/>
            <a:r>
              <a:rPr lang="en-US" dirty="0" smtClean="0"/>
              <a:t>May dev sensitivity to them – rashes</a:t>
            </a:r>
          </a:p>
          <a:p>
            <a:pPr lvl="0"/>
            <a:r>
              <a:rPr lang="en-US" dirty="0" smtClean="0"/>
              <a:t>Add to environmental problems</a:t>
            </a:r>
          </a:p>
          <a:p>
            <a:endParaRPr lang="en-US" dirty="0" smtClean="0"/>
          </a:p>
          <a:p>
            <a:pPr>
              <a:buNone/>
            </a:pPr>
            <a:r>
              <a:rPr lang="en-US" b="1" dirty="0" smtClean="0"/>
              <a:t>Cloth Diapers</a:t>
            </a:r>
          </a:p>
          <a:p>
            <a:pPr lvl="0"/>
            <a:r>
              <a:rPr lang="en-US" dirty="0" smtClean="0"/>
              <a:t>Economical if washed at home</a:t>
            </a:r>
          </a:p>
          <a:p>
            <a:pPr lvl="0"/>
            <a:r>
              <a:rPr lang="en-US" dirty="0" smtClean="0"/>
              <a:t>Not economical if you use a laundry service</a:t>
            </a:r>
          </a:p>
          <a:p>
            <a:pPr lvl="0"/>
            <a:r>
              <a:rPr lang="en-US" dirty="0" smtClean="0"/>
              <a:t>Environmental friendly</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6" y="152400"/>
            <a:ext cx="9175376" cy="669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62400" y="274638"/>
            <a:ext cx="4724400" cy="1143000"/>
          </a:xfrm>
        </p:spPr>
        <p:txBody>
          <a:bodyPr>
            <a:normAutofit fontScale="90000"/>
          </a:bodyPr>
          <a:lstStyle/>
          <a:p>
            <a:r>
              <a:rPr lang="en-US" b="1" dirty="0" smtClean="0"/>
              <a:t>Disposing of Supplies</a:t>
            </a:r>
            <a:endParaRPr lang="en-US" b="1" dirty="0"/>
          </a:p>
        </p:txBody>
      </p:sp>
      <p:sp>
        <p:nvSpPr>
          <p:cNvPr id="3" name="Content Placeholder 2"/>
          <p:cNvSpPr>
            <a:spLocks noGrp="1"/>
          </p:cNvSpPr>
          <p:nvPr>
            <p:ph idx="1"/>
          </p:nvPr>
        </p:nvSpPr>
        <p:spPr>
          <a:xfrm>
            <a:off x="441512" y="1905000"/>
            <a:ext cx="8229600" cy="4525963"/>
          </a:xfrm>
        </p:spPr>
        <p:txBody>
          <a:bodyPr>
            <a:normAutofit/>
          </a:bodyPr>
          <a:lstStyle/>
          <a:p>
            <a:pPr lvl="0">
              <a:buNone/>
            </a:pPr>
            <a:r>
              <a:rPr lang="en-US" b="1" dirty="0" smtClean="0"/>
              <a:t>Dispose of used supplies</a:t>
            </a:r>
          </a:p>
          <a:p>
            <a:r>
              <a:rPr lang="en-US" dirty="0" smtClean="0"/>
              <a:t>Have a diaper pail or trash can with lid</a:t>
            </a:r>
          </a:p>
          <a:p>
            <a:r>
              <a:rPr lang="en-US" dirty="0" smtClean="0"/>
              <a:t>Never flush down the toilet</a:t>
            </a:r>
          </a:p>
          <a:p>
            <a:r>
              <a:rPr lang="en-US" dirty="0" smtClean="0"/>
              <a:t>Rinse dirty cloth diapers in the stool; then soak in a covered container of water, detergent, and bleach</a:t>
            </a:r>
          </a:p>
          <a:p>
            <a:r>
              <a:rPr lang="en-US" dirty="0" smtClean="0"/>
              <a:t>Wash cloth diapers in hot water with mild detergent</a:t>
            </a:r>
          </a:p>
          <a:p>
            <a:endParaRPr lang="en-US" dirty="0" smtClean="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Teeth</a:t>
            </a:r>
            <a:endParaRPr lang="en-US" b="1" dirty="0"/>
          </a:p>
        </p:txBody>
      </p:sp>
      <p:sp>
        <p:nvSpPr>
          <p:cNvPr id="3" name="Content Placeholder 2"/>
          <p:cNvSpPr>
            <a:spLocks noGrp="1"/>
          </p:cNvSpPr>
          <p:nvPr>
            <p:ph idx="1"/>
          </p:nvPr>
        </p:nvSpPr>
        <p:spPr/>
        <p:txBody>
          <a:bodyPr>
            <a:normAutofit/>
          </a:bodyPr>
          <a:lstStyle/>
          <a:p>
            <a:pPr>
              <a:buNone/>
            </a:pPr>
            <a:r>
              <a:rPr lang="en-US" b="1" dirty="0" smtClean="0"/>
              <a:t>Baby’s Teeth p244</a:t>
            </a:r>
            <a:endParaRPr lang="en-US" dirty="0" smtClean="0"/>
          </a:p>
          <a:p>
            <a:pPr lvl="0"/>
            <a:r>
              <a:rPr lang="en-US" dirty="0" smtClean="0"/>
              <a:t>Development begins 6</a:t>
            </a:r>
            <a:r>
              <a:rPr lang="en-US" baseline="30000" dirty="0" smtClean="0"/>
              <a:t>th</a:t>
            </a:r>
            <a:r>
              <a:rPr lang="en-US" dirty="0" smtClean="0"/>
              <a:t> week of pregnancy</a:t>
            </a:r>
          </a:p>
          <a:p>
            <a:pPr lvl="0"/>
            <a:r>
              <a:rPr lang="en-US" dirty="0" smtClean="0"/>
              <a:t>Teeth usually break through at about 6 months</a:t>
            </a:r>
          </a:p>
          <a:p>
            <a:pPr lvl="0"/>
            <a:r>
              <a:rPr lang="en-US" dirty="0" smtClean="0"/>
              <a:t>Primary teeth or baby teeth are usually in by age 12 months</a:t>
            </a:r>
          </a:p>
          <a:p>
            <a:pPr>
              <a:buNone/>
            </a:pP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3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Teething</a:t>
            </a:r>
            <a:endParaRPr lang="en-US" b="1" dirty="0"/>
          </a:p>
        </p:txBody>
      </p:sp>
      <p:sp>
        <p:nvSpPr>
          <p:cNvPr id="3" name="Content Placeholder 2"/>
          <p:cNvSpPr>
            <a:spLocks noGrp="1"/>
          </p:cNvSpPr>
          <p:nvPr>
            <p:ph idx="1"/>
          </p:nvPr>
        </p:nvSpPr>
        <p:spPr/>
        <p:txBody>
          <a:bodyPr>
            <a:normAutofit/>
          </a:bodyPr>
          <a:lstStyle/>
          <a:p>
            <a:pPr>
              <a:buNone/>
            </a:pPr>
            <a:r>
              <a:rPr lang="en-US" dirty="0" smtClean="0"/>
              <a:t>=process of the teeth pushing through the gums</a:t>
            </a:r>
          </a:p>
          <a:p>
            <a:r>
              <a:rPr lang="en-US" b="1" dirty="0" smtClean="0"/>
              <a:t>Symptoms</a:t>
            </a:r>
          </a:p>
          <a:p>
            <a:pPr lvl="1"/>
            <a:r>
              <a:rPr lang="en-US" dirty="0" smtClean="0"/>
              <a:t>Gums swell and are tender and painful</a:t>
            </a:r>
          </a:p>
          <a:p>
            <a:pPr lvl="1"/>
            <a:r>
              <a:rPr lang="en-US" dirty="0" smtClean="0"/>
              <a:t>Cranky / fussy</a:t>
            </a:r>
          </a:p>
          <a:p>
            <a:pPr lvl="1"/>
            <a:r>
              <a:rPr lang="en-US" dirty="0" smtClean="0"/>
              <a:t>Drool a lot</a:t>
            </a:r>
          </a:p>
          <a:p>
            <a:pPr lvl="1"/>
            <a:r>
              <a:rPr lang="en-US" dirty="0" smtClean="0"/>
              <a:t>Low-grade fever (some spike higher)</a:t>
            </a:r>
          </a:p>
          <a:p>
            <a:pPr lvl="1"/>
            <a:r>
              <a:rPr lang="en-US" dirty="0" smtClean="0"/>
              <a:t>Want to chew on something hard and cool</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14800" y="274638"/>
            <a:ext cx="4572000" cy="1143000"/>
          </a:xfrm>
        </p:spPr>
        <p:txBody>
          <a:bodyPr/>
          <a:lstStyle/>
          <a:p>
            <a:r>
              <a:rPr lang="en-US" b="1" dirty="0" smtClean="0"/>
              <a:t>Teething Cont.</a:t>
            </a:r>
            <a:endParaRPr lang="en-US" dirty="0"/>
          </a:p>
        </p:txBody>
      </p:sp>
      <p:sp>
        <p:nvSpPr>
          <p:cNvPr id="3" name="Content Placeholder 2"/>
          <p:cNvSpPr>
            <a:spLocks noGrp="1"/>
          </p:cNvSpPr>
          <p:nvPr>
            <p:ph idx="1"/>
          </p:nvPr>
        </p:nvSpPr>
        <p:spPr>
          <a:xfrm>
            <a:off x="533400" y="2209800"/>
            <a:ext cx="8229600" cy="4525963"/>
          </a:xfrm>
        </p:spPr>
        <p:txBody>
          <a:bodyPr>
            <a:normAutofit lnSpcReduction="10000"/>
          </a:bodyPr>
          <a:lstStyle/>
          <a:p>
            <a:r>
              <a:rPr lang="en-US" b="1" dirty="0" smtClean="0"/>
              <a:t>Treatment</a:t>
            </a:r>
          </a:p>
          <a:p>
            <a:pPr lvl="1"/>
            <a:r>
              <a:rPr lang="en-US" dirty="0" smtClean="0"/>
              <a:t>Massaging gums</a:t>
            </a:r>
          </a:p>
          <a:p>
            <a:pPr lvl="1"/>
            <a:r>
              <a:rPr lang="en-US" dirty="0" smtClean="0"/>
              <a:t>Teething rings</a:t>
            </a:r>
          </a:p>
          <a:p>
            <a:pPr lvl="1"/>
            <a:r>
              <a:rPr lang="en-US" dirty="0" smtClean="0"/>
              <a:t>Cold, wet wash cloth</a:t>
            </a:r>
          </a:p>
          <a:p>
            <a:pPr lvl="1"/>
            <a:r>
              <a:rPr lang="en-US" dirty="0" smtClean="0"/>
              <a:t>Medications – docs disagree with each other on this</a:t>
            </a:r>
          </a:p>
          <a:p>
            <a:pPr lvl="1"/>
            <a:r>
              <a:rPr lang="en-US" dirty="0" smtClean="0"/>
              <a:t>Clean teeth regularly with soft moist cloth or gentle brush</a:t>
            </a:r>
          </a:p>
          <a:p>
            <a:pPr>
              <a:buNone/>
            </a:pPr>
            <a:r>
              <a:rPr lang="en-US" b="1" dirty="0" smtClean="0"/>
              <a:t>Can get fluoride after 6 months old</a:t>
            </a:r>
          </a:p>
          <a:p>
            <a:endParaRPr lang="en-US" dirty="0" smtClean="0"/>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9144000"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86200" y="274638"/>
            <a:ext cx="4800600" cy="1143000"/>
          </a:xfrm>
        </p:spPr>
        <p:txBody>
          <a:bodyPr>
            <a:normAutofit fontScale="90000"/>
          </a:bodyPr>
          <a:lstStyle/>
          <a:p>
            <a:r>
              <a:rPr lang="en-US" b="1" dirty="0" smtClean="0"/>
              <a:t>Health and Safety Concerns p245</a:t>
            </a:r>
            <a:endParaRPr lang="en-US" b="1" dirty="0"/>
          </a:p>
        </p:txBody>
      </p:sp>
      <p:sp>
        <p:nvSpPr>
          <p:cNvPr id="3" name="Content Placeholder 2"/>
          <p:cNvSpPr>
            <a:spLocks noGrp="1"/>
          </p:cNvSpPr>
          <p:nvPr>
            <p:ph idx="1"/>
          </p:nvPr>
        </p:nvSpPr>
        <p:spPr>
          <a:xfrm>
            <a:off x="457200" y="2057400"/>
            <a:ext cx="8229600" cy="4525963"/>
          </a:xfrm>
        </p:spPr>
        <p:txBody>
          <a:bodyPr>
            <a:normAutofit fontScale="70000" lnSpcReduction="20000"/>
          </a:bodyPr>
          <a:lstStyle/>
          <a:p>
            <a:r>
              <a:rPr lang="en-US" dirty="0" smtClean="0"/>
              <a:t>Choking	</a:t>
            </a:r>
          </a:p>
          <a:p>
            <a:pPr lvl="0"/>
            <a:r>
              <a:rPr lang="en-US" dirty="0" smtClean="0"/>
              <a:t>Keep small objects out of reach and off floor</a:t>
            </a:r>
          </a:p>
          <a:p>
            <a:r>
              <a:rPr lang="en-US" dirty="0" smtClean="0"/>
              <a:t>Suffocation</a:t>
            </a:r>
          </a:p>
          <a:p>
            <a:pPr lvl="0"/>
            <a:r>
              <a:rPr lang="en-US" dirty="0" smtClean="0"/>
              <a:t>Careful with soft, flexible objects </a:t>
            </a:r>
          </a:p>
          <a:p>
            <a:pPr lvl="0"/>
            <a:r>
              <a:rPr lang="en-US" dirty="0" smtClean="0"/>
              <a:t>Keep plastic bags / balloons away </a:t>
            </a:r>
          </a:p>
          <a:p>
            <a:pPr lvl="0"/>
            <a:r>
              <a:rPr lang="en-US" dirty="0" smtClean="0"/>
              <a:t>Keep soft animals out of crib</a:t>
            </a:r>
          </a:p>
          <a:p>
            <a:r>
              <a:rPr lang="en-US" dirty="0" smtClean="0"/>
              <a:t>Water</a:t>
            </a:r>
          </a:p>
          <a:p>
            <a:pPr lvl="0"/>
            <a:r>
              <a:rPr lang="en-US" dirty="0" smtClean="0"/>
              <a:t>Never leave alone in tub or with play water in a bucket or pool</a:t>
            </a:r>
          </a:p>
          <a:p>
            <a:r>
              <a:rPr lang="en-US" dirty="0" smtClean="0"/>
              <a:t>Falls</a:t>
            </a:r>
          </a:p>
          <a:p>
            <a:pPr lvl="0"/>
            <a:r>
              <a:rPr lang="en-US" dirty="0" smtClean="0"/>
              <a:t>Don’t leave unattended on raised areas – beds, changing tables, </a:t>
            </a:r>
          </a:p>
          <a:p>
            <a:r>
              <a:rPr lang="en-US" dirty="0" smtClean="0"/>
              <a:t>Poisoning</a:t>
            </a:r>
          </a:p>
          <a:p>
            <a:pPr lvl="0"/>
            <a:r>
              <a:rPr lang="en-US" dirty="0" smtClean="0"/>
              <a:t>Keep all medicines, cleaners, paints, poisonous substances locked</a:t>
            </a:r>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8" y="0"/>
            <a:ext cx="91574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038600" y="274638"/>
            <a:ext cx="4648200" cy="1143000"/>
          </a:xfrm>
        </p:spPr>
        <p:txBody>
          <a:bodyPr>
            <a:normAutofit fontScale="90000"/>
          </a:bodyPr>
          <a:lstStyle/>
          <a:p>
            <a:r>
              <a:rPr lang="en-US" b="1" dirty="0" smtClean="0"/>
              <a:t>Health and Safety Concerns p245</a:t>
            </a:r>
            <a:endParaRPr lang="en-US" b="1" dirty="0"/>
          </a:p>
        </p:txBody>
      </p:sp>
      <p:sp>
        <p:nvSpPr>
          <p:cNvPr id="3" name="Content Placeholder 2"/>
          <p:cNvSpPr>
            <a:spLocks noGrp="1"/>
          </p:cNvSpPr>
          <p:nvPr>
            <p:ph idx="1"/>
          </p:nvPr>
        </p:nvSpPr>
        <p:spPr>
          <a:xfrm>
            <a:off x="304800" y="2133600"/>
            <a:ext cx="8229600" cy="4525963"/>
          </a:xfrm>
        </p:spPr>
        <p:txBody>
          <a:bodyPr>
            <a:normAutofit fontScale="70000" lnSpcReduction="20000"/>
          </a:bodyPr>
          <a:lstStyle/>
          <a:p>
            <a:pPr lvl="0"/>
            <a:r>
              <a:rPr lang="en-US" dirty="0" smtClean="0"/>
              <a:t>Never leave alone around hot liquids, ovens, irons, curling irons, </a:t>
            </a:r>
          </a:p>
          <a:p>
            <a:pPr lvl="0"/>
            <a:r>
              <a:rPr lang="en-US" dirty="0" smtClean="0"/>
              <a:t>Use safety covers on electrical outlets</a:t>
            </a:r>
          </a:p>
          <a:p>
            <a:pPr lvl="0"/>
            <a:r>
              <a:rPr lang="en-US" dirty="0" smtClean="0"/>
              <a:t>Keep water heater set no higher than 120 F</a:t>
            </a:r>
          </a:p>
          <a:p>
            <a:r>
              <a:rPr lang="en-US" dirty="0" smtClean="0"/>
              <a:t>Sun	</a:t>
            </a:r>
          </a:p>
          <a:p>
            <a:pPr lvl="0"/>
            <a:r>
              <a:rPr lang="en-US" dirty="0" smtClean="0"/>
              <a:t>Sunglasses and hats with brims</a:t>
            </a:r>
          </a:p>
          <a:p>
            <a:pPr lvl="0"/>
            <a:r>
              <a:rPr lang="en-US" dirty="0" smtClean="0"/>
              <a:t>Avoiding sun exposure </a:t>
            </a:r>
          </a:p>
          <a:p>
            <a:pPr lvl="0"/>
            <a:r>
              <a:rPr lang="en-US" dirty="0" smtClean="0"/>
              <a:t>Dress in lightweight long pants and long-sleeved shirts</a:t>
            </a:r>
          </a:p>
          <a:p>
            <a:pPr lvl="0"/>
            <a:r>
              <a:rPr lang="en-US" dirty="0" smtClean="0"/>
              <a:t>Sunscreen</a:t>
            </a:r>
          </a:p>
          <a:p>
            <a:r>
              <a:rPr lang="en-US" dirty="0" smtClean="0"/>
              <a:t>Animals</a:t>
            </a:r>
          </a:p>
          <a:p>
            <a:pPr lvl="0"/>
            <a:r>
              <a:rPr lang="en-US" dirty="0" smtClean="0"/>
              <a:t>Never leave alone with animals</a:t>
            </a:r>
          </a:p>
          <a:p>
            <a:r>
              <a:rPr lang="en-US" dirty="0" smtClean="0"/>
              <a:t>Clothing</a:t>
            </a:r>
          </a:p>
          <a:p>
            <a:pPr lvl="0"/>
            <a:r>
              <a:rPr lang="en-US" dirty="0" smtClean="0"/>
              <a:t>Flame retardant – check label</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2" y="8965"/>
            <a:ext cx="9166412" cy="684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0" y="274638"/>
            <a:ext cx="4876800" cy="1143000"/>
          </a:xfrm>
        </p:spPr>
        <p:txBody>
          <a:bodyPr>
            <a:normAutofit fontScale="90000"/>
          </a:bodyPr>
          <a:lstStyle/>
          <a:p>
            <a:r>
              <a:rPr lang="en-US" b="1" dirty="0" smtClean="0"/>
              <a:t>Health and Safety Concerns p245</a:t>
            </a:r>
            <a:endParaRPr lang="en-US" dirty="0"/>
          </a:p>
        </p:txBody>
      </p:sp>
      <p:sp>
        <p:nvSpPr>
          <p:cNvPr id="3" name="Content Placeholder 2"/>
          <p:cNvSpPr>
            <a:spLocks noGrp="1"/>
          </p:cNvSpPr>
          <p:nvPr>
            <p:ph idx="1"/>
          </p:nvPr>
        </p:nvSpPr>
        <p:spPr>
          <a:xfrm>
            <a:off x="304800" y="2332037"/>
            <a:ext cx="8229600" cy="4525963"/>
          </a:xfrm>
        </p:spPr>
        <p:txBody>
          <a:bodyPr>
            <a:normAutofit fontScale="92500" lnSpcReduction="20000"/>
          </a:bodyPr>
          <a:lstStyle/>
          <a:p>
            <a:pPr>
              <a:buNone/>
            </a:pPr>
            <a:r>
              <a:rPr lang="en-US" b="1" dirty="0" smtClean="0"/>
              <a:t>Regular Checkups p246</a:t>
            </a:r>
            <a:endParaRPr lang="en-US" dirty="0" smtClean="0"/>
          </a:p>
          <a:p>
            <a:r>
              <a:rPr lang="en-US" dirty="0" smtClean="0"/>
              <a:t>1 mo, 2 </a:t>
            </a:r>
            <a:r>
              <a:rPr lang="en-US" dirty="0" err="1" smtClean="0"/>
              <a:t>mos</a:t>
            </a:r>
            <a:r>
              <a:rPr lang="en-US" dirty="0" smtClean="0"/>
              <a:t>, 4 </a:t>
            </a:r>
            <a:r>
              <a:rPr lang="en-US" dirty="0" err="1" smtClean="0"/>
              <a:t>mos</a:t>
            </a:r>
            <a:r>
              <a:rPr lang="en-US" dirty="0" smtClean="0"/>
              <a:t>, 6 </a:t>
            </a:r>
            <a:r>
              <a:rPr lang="en-US" dirty="0" err="1" smtClean="0"/>
              <a:t>mos</a:t>
            </a:r>
            <a:r>
              <a:rPr lang="en-US" dirty="0" smtClean="0"/>
              <a:t>, 9 </a:t>
            </a:r>
            <a:r>
              <a:rPr lang="en-US" dirty="0" err="1" smtClean="0"/>
              <a:t>mos</a:t>
            </a:r>
            <a:r>
              <a:rPr lang="en-US" dirty="0" smtClean="0"/>
              <a:t>, 12 </a:t>
            </a:r>
            <a:r>
              <a:rPr lang="en-US" dirty="0" err="1" smtClean="0"/>
              <a:t>mos</a:t>
            </a:r>
            <a:endParaRPr lang="en-US" dirty="0" smtClean="0"/>
          </a:p>
          <a:p>
            <a:r>
              <a:rPr lang="en-US" dirty="0" smtClean="0"/>
              <a:t>Track growth and dev, answer concerns</a:t>
            </a:r>
          </a:p>
          <a:p>
            <a:pPr>
              <a:buNone/>
            </a:pPr>
            <a:endParaRPr lang="en-US" dirty="0" smtClean="0"/>
          </a:p>
          <a:p>
            <a:pPr>
              <a:buNone/>
            </a:pPr>
            <a:r>
              <a:rPr lang="en-US" b="1" dirty="0" smtClean="0"/>
              <a:t>Immunizations p246</a:t>
            </a:r>
            <a:endParaRPr lang="en-US" dirty="0" smtClean="0"/>
          </a:p>
          <a:p>
            <a:r>
              <a:rPr lang="en-US" dirty="0" smtClean="0"/>
              <a:t>=shots giving small amt of disease carrying germs to the body is able to build a resistance to the disease</a:t>
            </a:r>
          </a:p>
          <a:p>
            <a:r>
              <a:rPr lang="en-US" b="1" dirty="0" smtClean="0"/>
              <a:t>Vaccine</a:t>
            </a:r>
            <a:r>
              <a:rPr lang="en-US" dirty="0" smtClean="0"/>
              <a:t> = injection with the germs</a:t>
            </a:r>
          </a:p>
          <a:p>
            <a:r>
              <a:rPr lang="en-US" dirty="0" smtClean="0"/>
              <a:t>Required for school</a:t>
            </a:r>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6" y="76200"/>
            <a:ext cx="9175376"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14800" y="274638"/>
            <a:ext cx="4572000" cy="1143000"/>
          </a:xfrm>
        </p:spPr>
        <p:txBody>
          <a:bodyPr>
            <a:normAutofit fontScale="90000"/>
          </a:bodyPr>
          <a:lstStyle/>
          <a:p>
            <a:r>
              <a:rPr lang="en-US" b="1" dirty="0" smtClean="0"/>
              <a:t>Health and Safety Concerns p245</a:t>
            </a:r>
            <a:endParaRPr lang="en-US" dirty="0"/>
          </a:p>
        </p:txBody>
      </p:sp>
      <p:sp>
        <p:nvSpPr>
          <p:cNvPr id="3" name="Content Placeholder 2"/>
          <p:cNvSpPr>
            <a:spLocks noGrp="1"/>
          </p:cNvSpPr>
          <p:nvPr>
            <p:ph idx="1"/>
          </p:nvPr>
        </p:nvSpPr>
        <p:spPr>
          <a:xfrm>
            <a:off x="457200" y="2133600"/>
            <a:ext cx="8229600" cy="4525963"/>
          </a:xfrm>
        </p:spPr>
        <p:txBody>
          <a:bodyPr>
            <a:normAutofit/>
          </a:bodyPr>
          <a:lstStyle/>
          <a:p>
            <a:pPr>
              <a:buNone/>
            </a:pPr>
            <a:r>
              <a:rPr lang="en-US" b="1" dirty="0" smtClean="0"/>
              <a:t>Signs of illness</a:t>
            </a:r>
            <a:endParaRPr lang="en-US" dirty="0" smtClean="0"/>
          </a:p>
          <a:p>
            <a:pPr lvl="0"/>
            <a:r>
              <a:rPr lang="en-US" dirty="0" smtClean="0"/>
              <a:t>Irritability			Diarrhea</a:t>
            </a:r>
          </a:p>
          <a:p>
            <a:pPr lvl="0"/>
            <a:r>
              <a:rPr lang="en-US" dirty="0" smtClean="0"/>
              <a:t>Lack of energy			Rashes</a:t>
            </a:r>
          </a:p>
          <a:p>
            <a:pPr lvl="0"/>
            <a:r>
              <a:rPr lang="en-US" dirty="0" smtClean="0"/>
              <a:t>Constipation			Vomiting</a:t>
            </a:r>
          </a:p>
          <a:p>
            <a:pPr lvl="0"/>
            <a:r>
              <a:rPr lang="en-US" dirty="0" smtClean="0"/>
              <a:t>Nasal congestion,		Fever</a:t>
            </a:r>
          </a:p>
          <a:p>
            <a:pPr lvl="0"/>
            <a:r>
              <a:rPr lang="en-US" dirty="0" smtClean="0"/>
              <a:t>Persistent cough</a:t>
            </a:r>
          </a:p>
          <a:p>
            <a:pPr>
              <a:buNone/>
            </a:pPr>
            <a:r>
              <a:rPr lang="en-US" dirty="0" smtClean="0"/>
              <a:t> </a:t>
            </a:r>
            <a:r>
              <a:rPr lang="en-US" b="1" dirty="0" err="1" smtClean="0">
                <a:solidFill>
                  <a:srgbClr val="FF0000"/>
                </a:solidFill>
              </a:rPr>
              <a:t>Chpt</a:t>
            </a:r>
            <a:r>
              <a:rPr lang="en-US" b="1" dirty="0" smtClean="0">
                <a:solidFill>
                  <a:srgbClr val="FF0000"/>
                </a:solidFill>
              </a:rPr>
              <a:t> test</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05950" cy="76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14800" y="990600"/>
            <a:ext cx="5029200" cy="1143000"/>
          </a:xfrm>
        </p:spPr>
        <p:txBody>
          <a:bodyPr>
            <a:normAutofit fontScale="90000"/>
          </a:bodyPr>
          <a:lstStyle/>
          <a:p>
            <a:r>
              <a:rPr lang="en-US" b="1" dirty="0" smtClean="0"/>
              <a:t>Infants physical development follows </a:t>
            </a:r>
            <a:br>
              <a:rPr lang="en-US" b="1" dirty="0" smtClean="0"/>
            </a:br>
            <a:r>
              <a:rPr lang="en-US" b="1" dirty="0" smtClean="0"/>
              <a:t>3 basic patterns:   Cont.</a:t>
            </a:r>
            <a:endParaRPr lang="en-US" dirty="0"/>
          </a:p>
        </p:txBody>
      </p:sp>
      <p:sp>
        <p:nvSpPr>
          <p:cNvPr id="3" name="Content Placeholder 2"/>
          <p:cNvSpPr>
            <a:spLocks noGrp="1"/>
          </p:cNvSpPr>
          <p:nvPr>
            <p:ph idx="1"/>
          </p:nvPr>
        </p:nvSpPr>
        <p:spPr>
          <a:xfrm>
            <a:off x="381000" y="2349966"/>
            <a:ext cx="8229600" cy="4525963"/>
          </a:xfrm>
        </p:spPr>
        <p:txBody>
          <a:bodyPr/>
          <a:lstStyle/>
          <a:p>
            <a:pPr>
              <a:buNone/>
            </a:pPr>
            <a:endParaRPr lang="en-US" dirty="0" smtClean="0"/>
          </a:p>
          <a:p>
            <a:pPr>
              <a:buNone/>
            </a:pPr>
            <a:r>
              <a:rPr lang="en-US" b="1" dirty="0" smtClean="0"/>
              <a:t>Simple to Complex</a:t>
            </a:r>
            <a:endParaRPr lang="en-US" dirty="0" smtClean="0"/>
          </a:p>
          <a:p>
            <a:r>
              <a:rPr lang="en-US" dirty="0" smtClean="0"/>
              <a:t>Simple - Large muscle groups (legs, neck, arms, torso)  </a:t>
            </a:r>
          </a:p>
          <a:p>
            <a:pPr lvl="1"/>
            <a:r>
              <a:rPr lang="en-US" dirty="0" smtClean="0"/>
              <a:t>Control head, rolling, reaching, crawling</a:t>
            </a:r>
          </a:p>
          <a:p>
            <a:r>
              <a:rPr lang="en-US" dirty="0" smtClean="0"/>
              <a:t>Complex -  Small muscles</a:t>
            </a:r>
          </a:p>
          <a:p>
            <a:pPr lvl="1"/>
            <a:r>
              <a:rPr lang="en-US" dirty="0" smtClean="0"/>
              <a:t>Coloring,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449"/>
            <a:ext cx="9867900" cy="692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3886200" y="160449"/>
            <a:ext cx="6229350" cy="114300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t>Developmental </a:t>
            </a:r>
            <a:br>
              <a:rPr lang="en-US" b="1" dirty="0" smtClean="0"/>
            </a:br>
            <a:r>
              <a:rPr lang="en-US" b="1" dirty="0" smtClean="0"/>
              <a:t>Milestones</a:t>
            </a:r>
            <a:r>
              <a:rPr lang="en-US" dirty="0" smtClean="0"/>
              <a:t/>
            </a:r>
            <a:br>
              <a:rPr lang="en-US" dirty="0" smtClean="0"/>
            </a:br>
            <a:endParaRPr lang="en-US" dirty="0"/>
          </a:p>
        </p:txBody>
      </p:sp>
      <p:sp>
        <p:nvSpPr>
          <p:cNvPr id="3" name="Content Placeholder 2"/>
          <p:cNvSpPr>
            <a:spLocks noGrp="1"/>
          </p:cNvSpPr>
          <p:nvPr>
            <p:ph idx="1"/>
          </p:nvPr>
        </p:nvSpPr>
        <p:spPr>
          <a:xfrm>
            <a:off x="685800" y="2133600"/>
            <a:ext cx="8229600" cy="4525963"/>
          </a:xfrm>
        </p:spPr>
        <p:txBody>
          <a:bodyPr>
            <a:normAutofit lnSpcReduction="10000"/>
          </a:bodyPr>
          <a:lstStyle/>
          <a:p>
            <a:pPr>
              <a:buNone/>
            </a:pPr>
            <a:r>
              <a:rPr lang="en-US" dirty="0" smtClean="0"/>
              <a:t>=</a:t>
            </a:r>
            <a:r>
              <a:rPr lang="en-US" b="1" dirty="0" smtClean="0"/>
              <a:t>Skills and abilities a child accomplishes at certain ages:  walking, climbing</a:t>
            </a:r>
          </a:p>
          <a:p>
            <a:pPr>
              <a:buNone/>
            </a:pPr>
            <a:r>
              <a:rPr lang="en-US" b="1" dirty="0" smtClean="0"/>
              <a:t>Varies due to:</a:t>
            </a:r>
          </a:p>
          <a:p>
            <a:pPr lvl="0"/>
            <a:r>
              <a:rPr lang="en-US" dirty="0" smtClean="0"/>
              <a:t>Heredity</a:t>
            </a:r>
          </a:p>
          <a:p>
            <a:pPr lvl="0"/>
            <a:r>
              <a:rPr lang="en-US" dirty="0" smtClean="0"/>
              <a:t>Nutrition</a:t>
            </a:r>
          </a:p>
          <a:p>
            <a:pPr lvl="0"/>
            <a:r>
              <a:rPr lang="en-US" dirty="0" smtClean="0"/>
              <a:t>Health</a:t>
            </a:r>
          </a:p>
          <a:p>
            <a:pPr lvl="0"/>
            <a:r>
              <a:rPr lang="en-US" dirty="0" smtClean="0"/>
              <a:t>Experiences</a:t>
            </a:r>
          </a:p>
          <a:p>
            <a:pPr lvl="0"/>
            <a:r>
              <a:rPr lang="en-US" dirty="0" smtClean="0"/>
              <a:t>Environment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TotalTime>
  <Words>3495</Words>
  <Application>Microsoft Office PowerPoint</Application>
  <PresentationFormat>On-screen Show (4:3)</PresentationFormat>
  <Paragraphs>594</Paragraphs>
  <Slides>79</Slides>
  <Notes>1</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Chapter 7 </vt:lpstr>
      <vt:lpstr> Section 1:  Infant Growth and Development. </vt:lpstr>
      <vt:lpstr>Section 1 Infant Growth and Development.</vt:lpstr>
      <vt:lpstr>PowerPoint Presentation</vt:lpstr>
      <vt:lpstr> Infants physical development follows 3 basic patterns: </vt:lpstr>
      <vt:lpstr>Infants physical development follows  3 basic patterns:    Cont.</vt:lpstr>
      <vt:lpstr>Infants physical development follows 3 basic patterns:   Cont.</vt:lpstr>
      <vt:lpstr>Infants physical development follows  3 basic patterns:   Cont.</vt:lpstr>
      <vt:lpstr>   Developmental  Milestones </vt:lpstr>
      <vt:lpstr>Developmental Milestones Cont.</vt:lpstr>
      <vt:lpstr>Growth in 1st Year </vt:lpstr>
      <vt:lpstr>Discussion </vt:lpstr>
      <vt:lpstr>  Growth in 1st Year Cont. </vt:lpstr>
      <vt:lpstr>Growth in 1st Year Cont.</vt:lpstr>
      <vt:lpstr>Growth in 1st Year Cont.</vt:lpstr>
      <vt:lpstr>Growth in 1st Year Cont.</vt:lpstr>
      <vt:lpstr>Growth in 1st Year Cont.</vt:lpstr>
      <vt:lpstr>Growth in 1st Year Cont.</vt:lpstr>
      <vt:lpstr>Growth in 1st Year Cont.</vt:lpstr>
      <vt:lpstr>Growth in 1st Year Cont.</vt:lpstr>
      <vt:lpstr>Growth in 1st Year Cont.</vt:lpstr>
      <vt:lpstr>Growth in 1st Year Cont</vt:lpstr>
      <vt:lpstr>Reflexes</vt:lpstr>
      <vt:lpstr>Reflexes Cont.</vt:lpstr>
      <vt:lpstr>Reflexes Cont.</vt:lpstr>
      <vt:lpstr>Reflexes Cont.</vt:lpstr>
      <vt:lpstr>Reflexes Cont.</vt:lpstr>
      <vt:lpstr>Reflexes Cont.</vt:lpstr>
      <vt:lpstr>Reflexes Cont.</vt:lpstr>
      <vt:lpstr>Reflexes Cont.</vt:lpstr>
      <vt:lpstr>Reflexes Cont.</vt:lpstr>
      <vt:lpstr>Assignment </vt:lpstr>
      <vt:lpstr> Section 2 Infant Care Skills p225   </vt:lpstr>
      <vt:lpstr>Section 2 Infant Care Skills p225  </vt:lpstr>
      <vt:lpstr>Handling Babies</vt:lpstr>
      <vt:lpstr>Shaken Baby Syndrome p226 </vt:lpstr>
      <vt:lpstr>Crying Babies</vt:lpstr>
      <vt:lpstr>Crying Babies Cont.</vt:lpstr>
      <vt:lpstr>Sleeping</vt:lpstr>
      <vt:lpstr>Sleeping Cont.</vt:lpstr>
      <vt:lpstr>SIDS</vt:lpstr>
      <vt:lpstr>Sleep Patterns</vt:lpstr>
      <vt:lpstr>Newborns</vt:lpstr>
      <vt:lpstr>     3 Months  </vt:lpstr>
      <vt:lpstr>4 Months</vt:lpstr>
      <vt:lpstr>6 months</vt:lpstr>
      <vt:lpstr>1 Year</vt:lpstr>
      <vt:lpstr>Feeding p230</vt:lpstr>
      <vt:lpstr>Feeding p230</vt:lpstr>
      <vt:lpstr>Feeding p230</vt:lpstr>
      <vt:lpstr>Feeding p230</vt:lpstr>
      <vt:lpstr>Feeding p230</vt:lpstr>
      <vt:lpstr>Feeding p230</vt:lpstr>
      <vt:lpstr>Weaning p235</vt:lpstr>
      <vt:lpstr>Solid Foods </vt:lpstr>
      <vt:lpstr>Feeding Cont.</vt:lpstr>
      <vt:lpstr>Nutrition</vt:lpstr>
      <vt:lpstr>Nutrition Cont.</vt:lpstr>
      <vt:lpstr>Allergies Cont.</vt:lpstr>
      <vt:lpstr>Dressing</vt:lpstr>
      <vt:lpstr> Section 3: Infant Health and Wellness </vt:lpstr>
      <vt:lpstr>Section 3 Infant Health and Wellness Cont.</vt:lpstr>
      <vt:lpstr>Bathing p241</vt:lpstr>
      <vt:lpstr>Bathing Cont.</vt:lpstr>
      <vt:lpstr>Bathing Cont.</vt:lpstr>
      <vt:lpstr>Cradle Cap and Nails</vt:lpstr>
      <vt:lpstr>Diapering p243</vt:lpstr>
      <vt:lpstr>Diapering  How To</vt:lpstr>
      <vt:lpstr>Diapering  How To</vt:lpstr>
      <vt:lpstr>Diaper Rash</vt:lpstr>
      <vt:lpstr>Types of Diapers</vt:lpstr>
      <vt:lpstr>Disposing of Supplies</vt:lpstr>
      <vt:lpstr>Teeth</vt:lpstr>
      <vt:lpstr>Teething</vt:lpstr>
      <vt:lpstr>Teething Cont.</vt:lpstr>
      <vt:lpstr>Health and Safety Concerns p245</vt:lpstr>
      <vt:lpstr>Health and Safety Concerns p245</vt:lpstr>
      <vt:lpstr>Health and Safety Concerns p245</vt:lpstr>
      <vt:lpstr>Health and Safety Concerns p245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Brenda Adcock</dc:creator>
  <cp:lastModifiedBy>Chris Rivet</cp:lastModifiedBy>
  <cp:revision>41</cp:revision>
  <dcterms:created xsi:type="dcterms:W3CDTF">2006-08-16T00:00:00Z</dcterms:created>
  <dcterms:modified xsi:type="dcterms:W3CDTF">2015-03-31T20:21:19Z</dcterms:modified>
</cp:coreProperties>
</file>