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523999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Baby’s Arrival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8382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Chpt</a:t>
            </a:r>
            <a:r>
              <a:rPr lang="en-US" b="1" dirty="0" smtClean="0">
                <a:solidFill>
                  <a:schemeClr val="tx1"/>
                </a:solidFill>
              </a:rPr>
              <a:t> 6   p178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il_fi" descr="http://www.novinite.com/media/images/2009-04/photo_verybig_10242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819400"/>
            <a:ext cx="4495800" cy="383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Premature Labor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40 weeks = full term 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Ok if a week early or week late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37 weeks or less =premature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Warning signs: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Contractions every 10 min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Dull backache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Leaking fluid or blood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Medication can stop labor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False Labor p181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Hours or even days before actual labor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Strong contractions and think they are in labor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3 signs that indicate false labor: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Contractions are regular or rhythmic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Contractions don’t become stronger over time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Contractions end with light exercise such as walking</a:t>
            </a:r>
          </a:p>
          <a:p>
            <a:pPr>
              <a:buNone/>
            </a:pPr>
            <a:r>
              <a:rPr lang="en-US" b="1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Inducing Labor p181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Can be done with medication or puncture the amniotic sac 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Done for medical reasons or in emergencies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If in the womb after 42 weeks, they may induce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100" b="1" dirty="0" smtClean="0"/>
              <a:t>Stages of Labor p184  </a:t>
            </a:r>
            <a:r>
              <a:rPr lang="en-US" sz="3100" b="1" i="1" dirty="0" smtClean="0"/>
              <a:t>see Figure 6-3 p182-183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3 stages: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Contractions open the cervix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baseline="30000" dirty="0" smtClean="0">
                <a:solidFill>
                  <a:schemeClr val="tx1"/>
                </a:solidFill>
              </a:rPr>
              <a:t>nd</a:t>
            </a:r>
            <a:r>
              <a:rPr lang="en-US" dirty="0" smtClean="0">
                <a:solidFill>
                  <a:schemeClr val="tx1"/>
                </a:solidFill>
              </a:rPr>
              <a:t> Baby is Born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Placenta Expelled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100" b="1" dirty="0" smtClean="0"/>
              <a:t>Stages </a:t>
            </a:r>
            <a:r>
              <a:rPr lang="en-US" sz="3100" b="1" dirty="0"/>
              <a:t>of Labor p184 </a:t>
            </a:r>
            <a:r>
              <a:rPr lang="en-US" sz="3100" b="1" i="1" dirty="0" smtClean="0"/>
              <a:t>see Figure 6-3 p182-183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Stage 1 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Contractions pull up on uterus, softening and thinning it so it will open easier.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Contractions get stronger lasting about 60 </a:t>
            </a:r>
            <a:r>
              <a:rPr lang="en-US" dirty="0" err="1" smtClean="0">
                <a:solidFill>
                  <a:schemeClr val="tx1"/>
                </a:solidFill>
              </a:rPr>
              <a:t>secs</a:t>
            </a:r>
            <a:r>
              <a:rPr lang="en-US" dirty="0" smtClean="0">
                <a:solidFill>
                  <a:schemeClr val="tx1"/>
                </a:solidFill>
              </a:rPr>
              <a:t> and 5-6 min apart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After the cervix open or dilates, the baby moves to the lower pelvis – usually head first.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Breech Presentation</a:t>
            </a:r>
            <a:r>
              <a:rPr lang="en-US" dirty="0" smtClean="0">
                <a:solidFill>
                  <a:schemeClr val="tx1"/>
                </a:solidFill>
              </a:rPr>
              <a:t> = feet first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By the end of this stage: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Uterus fully dilates to 10 cm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Strong contractions last 90 seconds and are 2-3 minutes apart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Pushing during this stage can cause tearing or injuries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Stages of Labor p184  </a:t>
            </a:r>
            <a:r>
              <a:rPr lang="en-US" sz="2800" b="1" i="1" dirty="0" smtClean="0"/>
              <a:t>see Figure 6-3 p182-183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Stage 2 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Contractions – more productive, pushing baby through he pelvis and out the vagina or birth canal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Safe to push during this stage</a:t>
            </a:r>
          </a:p>
          <a:p>
            <a:pPr marL="0" lv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b="1" dirty="0" err="1" smtClean="0">
                <a:solidFill>
                  <a:schemeClr val="tx1"/>
                </a:solidFill>
              </a:rPr>
              <a:t>Relaxin</a:t>
            </a:r>
            <a:r>
              <a:rPr lang="en-US" dirty="0" smtClean="0">
                <a:solidFill>
                  <a:schemeClr val="tx1"/>
                </a:solidFill>
              </a:rPr>
              <a:t> =hormone released to help tissue stretch moving apart the pelvic bones and stretching the vaginal walls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Stages of Labor p184  </a:t>
            </a:r>
            <a:r>
              <a:rPr lang="en-US" sz="2800" b="1" i="1" dirty="0" smtClean="0"/>
              <a:t>see Figure 6-3 p182-183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Baby’s body designed for birth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Soft skull with 5 separate bones that move so it will fit through the pelvis and vagina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 Episiotomy</a:t>
            </a:r>
            <a:r>
              <a:rPr lang="en-US" dirty="0" smtClean="0">
                <a:solidFill>
                  <a:schemeClr val="tx1"/>
                </a:solidFill>
              </a:rPr>
              <a:t> = cut at the lower edge of the vagina so the baby will go through without tearing the skin.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Forceps </a:t>
            </a:r>
            <a:r>
              <a:rPr lang="en-US" dirty="0" smtClean="0">
                <a:solidFill>
                  <a:schemeClr val="tx1"/>
                </a:solidFill>
              </a:rPr>
              <a:t>= surgical tongs used to grip and move or pull the baby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Vacuum Extractor</a:t>
            </a:r>
            <a:r>
              <a:rPr lang="en-US" dirty="0" smtClean="0">
                <a:solidFill>
                  <a:schemeClr val="tx1"/>
                </a:solidFill>
              </a:rPr>
              <a:t> = suction to the baby’s head  to move or pull it.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Stages of Labor p184  </a:t>
            </a:r>
            <a:r>
              <a:rPr lang="en-US" sz="2800" b="1" i="1" dirty="0" smtClean="0"/>
              <a:t>see Figure 6-3 p182-183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Stage 3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Placenta expelled with contractions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Cord Blood</a:t>
            </a:r>
            <a:r>
              <a:rPr lang="en-US" dirty="0" smtClean="0">
                <a:solidFill>
                  <a:schemeClr val="tx1"/>
                </a:solidFill>
              </a:rPr>
              <a:t> = blood left behind in the umbilical cord and placenta contains stem cells.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Stem Cells</a:t>
            </a:r>
            <a:r>
              <a:rPr lang="en-US" dirty="0" smtClean="0">
                <a:solidFill>
                  <a:schemeClr val="tx1"/>
                </a:solidFill>
              </a:rPr>
              <a:t> =capable of producing all types of blood cells.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Used to treat many serious blood-related illnesses in the baby’s and other family members.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Can store the blood for later use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Can donate blood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Cesarean Birth p187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Small incision in abdomen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Reasons for c-section: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Lack of normal progress during labor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Baby in wrong position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Multiple babies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Can be awake during c-section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Father and others can be present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Premature Birth p188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5-6% of all babies born prematurely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37 weeks or under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Less than 5 lbs 8 oz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Require special care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Systems for controlling body temp, breathing, and feeding aren’t mature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Brain not developed to control the above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Incubator</a:t>
            </a:r>
            <a:r>
              <a:rPr lang="en-US" dirty="0" smtClean="0">
                <a:solidFill>
                  <a:schemeClr val="tx1"/>
                </a:solidFill>
              </a:rPr>
              <a:t> = enclosed crib where oxygen, temperature and humidity is controlled.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447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Section 6-1 Labor and Birth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Objectives:  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Describe signs that indicate labor may have begun.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Contrast false labor and premature labor.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Summarize the 3 stages of labor.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Explain what happens during cesarean birth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List what factors can contribute to a premature birth.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Do Review Questions p189 #1-11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Section 6-2 The Newborn p190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Objectives: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Describe the newborn’s appearance immediately after birth.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Identify the physical changes that prepare the newborn for life outside the uterus.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Explain the purpose of common hospital procedures following birth.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sz="3200" b="1" dirty="0" smtClean="0"/>
              <a:t>Section 6-2 The Newborn p190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tx1"/>
                </a:solidFill>
              </a:rPr>
              <a:t>Terms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it-IT" dirty="0" smtClean="0">
                <a:solidFill>
                  <a:schemeClr val="tx1"/>
                </a:solidFill>
              </a:rPr>
              <a:t>Fontanel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it-IT" dirty="0" smtClean="0">
                <a:solidFill>
                  <a:schemeClr val="tx1"/>
                </a:solidFill>
              </a:rPr>
              <a:t>Lanugo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it-IT" dirty="0" smtClean="0">
                <a:solidFill>
                  <a:schemeClr val="tx1"/>
                </a:solidFill>
              </a:rPr>
              <a:t>Vernix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it-IT" dirty="0" smtClean="0">
                <a:solidFill>
                  <a:schemeClr val="tx1"/>
                </a:solidFill>
              </a:rPr>
              <a:t>Apgar Scale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Arrival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During pregnancy the lungs are collapsed  - oxygen comes from the mother’s blood.</a:t>
            </a:r>
          </a:p>
          <a:p>
            <a:pPr marL="0" lv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During delivery, the lungs fill with amniotic fluid that was in its trachea.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Most gets squeezed out during the trip through the birth canal.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The remaining fluid is suctioned out immediately after birth</a:t>
            </a:r>
          </a:p>
          <a:p>
            <a:pPr marL="0" lv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If the baby doesn’t breathe normally, medical personnel rub the baby’s back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it-IT" sz="3600" b="1" dirty="0" smtClean="0"/>
              <a:t>Arrival Cont.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Once the lungs begin to work, blood circulated to and from the lungs rather than bypassing them like before.</a:t>
            </a:r>
          </a:p>
          <a:p>
            <a:pPr marL="0" lv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Within a few minutes of birth the cord stops pulsing with the mother’s heartbeat and begins to shrink</a:t>
            </a:r>
          </a:p>
          <a:p>
            <a:pPr marL="0" lv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The cord is clamped and cut off leaving a small stump at the baby’s navel which falls off in a few days.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How Does the Newborn Look? P191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Head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Wobbly head that looks too large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Skull may appear pointed or lopsided 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Skull bones not fully fused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Fontanels = open spaces can be found on the head and are not yet joined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One is just above the forehead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One is toward the back of the skull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Allow the bones to move together during birth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How Does the Newborn Look? P191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Head Cont.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Thick layer of skin covers them for protection till they grow together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Grow together in the first year and half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Baby’s head is about ¼ of the total height which averages 20”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Nearly twice the size compared to other body parts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Large because the brain is large	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Brain and head grow less than the rest of the body after birth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How Does the Newborn Look? P191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Face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Swollen /puffy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Fat Cheeks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Short flat noses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Receding chins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Small features make it easier to nurse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Eyes are nearly adult size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How Does the Newborn Look? P191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Face Cont.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African, Asian, and Hispanic – brown eyes and stay brown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Caucasian – dark grayish-blue at birth, but may change in 3-6 months</a:t>
            </a:r>
          </a:p>
          <a:p>
            <a:pPr lvl="0"/>
            <a:r>
              <a:rPr lang="en-US" b="1" dirty="0" err="1" smtClean="0">
                <a:solidFill>
                  <a:schemeClr val="tx1"/>
                </a:solidFill>
              </a:rPr>
              <a:t>Milia</a:t>
            </a:r>
            <a:r>
              <a:rPr lang="en-US" dirty="0" smtClean="0">
                <a:solidFill>
                  <a:schemeClr val="tx1"/>
                </a:solidFill>
              </a:rPr>
              <a:t>=tiny white bumps on their nose and cheeks.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Baby acne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Plugged oil ducts caused by stimulation from the mother’s hormone, which remain in the baby’s system for a short time after delivery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Disappear in a week or so.</a:t>
            </a:r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How Does the Newborn Look? P191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Fingers &amp; Toes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Cool because circulatory system not yet working well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Keep wrapped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Other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Lanugo</a:t>
            </a:r>
            <a:r>
              <a:rPr lang="en-US" dirty="0" smtClean="0">
                <a:solidFill>
                  <a:schemeClr val="tx1"/>
                </a:solidFill>
              </a:rPr>
              <a:t> – downy hair on foreheads, backs, and shoulders.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Usually on preemies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Disappears soon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Section 6-1 Labor and Birth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Terms: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Cervix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Contractions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Fetal Monitoring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Dilate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Cord Blood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Stem Cells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Cesarean Birth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Incubator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How Does the Newborn Look? P191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Vernix</a:t>
            </a:r>
            <a:r>
              <a:rPr lang="en-US" dirty="0" smtClean="0">
                <a:solidFill>
                  <a:schemeClr val="tx1"/>
                </a:solidFill>
              </a:rPr>
              <a:t>=thick, white, pasty substance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Made of the fetus’s shed skin cells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and the secretions of skin glands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Protects again constant exposure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to the fluid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Washed off during the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first bath</a:t>
            </a:r>
          </a:p>
          <a:p>
            <a:endParaRPr lang="en-US" dirty="0" smtClean="0"/>
          </a:p>
        </p:txBody>
      </p:sp>
      <p:pic>
        <p:nvPicPr>
          <p:cNvPr id="4" name="Picture 3" descr="http://lh3.ggpht.com/-RC2WuZivYq0/R7pO0XvXoEI/AAAAAAAABBs/H5qmehTJBkA/lanu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791" y="3581400"/>
            <a:ext cx="4038600" cy="3044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Testing the Newborn p193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Apgar</a:t>
            </a:r>
            <a:r>
              <a:rPr lang="en-US" b="1" dirty="0" smtClean="0">
                <a:solidFill>
                  <a:schemeClr val="tx1"/>
                </a:solidFill>
              </a:rPr>
              <a:t> Scale</a:t>
            </a:r>
            <a:r>
              <a:rPr lang="en-US" dirty="0" smtClean="0">
                <a:solidFill>
                  <a:schemeClr val="tx1"/>
                </a:solidFill>
              </a:rPr>
              <a:t> = system of rating the physical condition of the newborn baby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5 Factors Checked at 1 minute and again in 5 minutes after birth and are rated from 0 to 2    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Heart Rate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Breathing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Muscle Tone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Response to Stimulation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Clear Skin Color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Normal Score = 6 to 10 range with 10 being perfect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Lower score indicated that the baby may need medical assistance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Testing the Newborn p193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Also at birth: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Weigh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Measure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Apply antibiotic ointment to the eyes to prevent infection (silver nitrate)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Injections of vitamin K may be given to prevent hemophilia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Foot printed 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Blood typed with cord blood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Section 6-3 The Postnatal Period p195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Objectives: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Explain what bonding is and how to promote it.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Identify problems that often accompany prematurity.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Summarize the physical and emotional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Section 6-3 The Postnatal Period p195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Terms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Bonding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Colostrum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Neonatal period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Jaundice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Bilirubin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Lactation consultant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Rooming-in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Postnatal period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Postpartum depression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sz="3200" b="1" dirty="0" smtClean="0"/>
              <a:t>Bonding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Bonding</a:t>
            </a:r>
            <a:r>
              <a:rPr lang="en-US" dirty="0" smtClean="0">
                <a:solidFill>
                  <a:schemeClr val="tx1"/>
                </a:solidFill>
              </a:rPr>
              <a:t> = forming emotional ties between parents and child.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Found to be very important in recent years.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Connects with parents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Develops connections within the brain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sz="3200" b="1" dirty="0" smtClean="0"/>
              <a:t>Bonding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To aid with bonding: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Delay some tests till after the mother holds the baby (if baby ok)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Place baby on mother’s abdomen to feel warmth of her skin and hear her 	voice and heartbeat.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Parents begin immediately touching and feeling the baby.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Parents also look into the eyes of the baby and newborn focuses on their face.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Feeding baby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Have baby stay in room with mother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Father in delivery room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Colostrum</a:t>
            </a:r>
            <a:r>
              <a:rPr lang="en-US" dirty="0" smtClean="0">
                <a:solidFill>
                  <a:schemeClr val="tx1"/>
                </a:solidFill>
              </a:rPr>
              <a:t>=high-calorie, high-protein early breast milk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Neonatal Period</a:t>
            </a:r>
            <a:r>
              <a:rPr lang="en-US" dirty="0" smtClean="0">
                <a:solidFill>
                  <a:schemeClr val="tx1"/>
                </a:solidFill>
              </a:rPr>
              <a:t> = first month after birth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Jaundice</a:t>
            </a:r>
            <a:r>
              <a:rPr lang="en-US" dirty="0" smtClean="0">
                <a:solidFill>
                  <a:schemeClr val="tx1"/>
                </a:solidFill>
              </a:rPr>
              <a:t> = Liver can’t remove </a:t>
            </a:r>
            <a:r>
              <a:rPr lang="en-US" dirty="0" err="1" smtClean="0">
                <a:solidFill>
                  <a:schemeClr val="tx1"/>
                </a:solidFill>
              </a:rPr>
              <a:t>bilirubin</a:t>
            </a:r>
            <a:r>
              <a:rPr lang="en-US" dirty="0" smtClean="0">
                <a:solidFill>
                  <a:schemeClr val="tx1"/>
                </a:solidFill>
              </a:rPr>
              <a:t> so the baby’s skin and eyes look slightly yellow.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Occurs in over 50% of the babies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Left untreated it can damage the nervous system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211763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Bilirubin</a:t>
            </a:r>
            <a:r>
              <a:rPr lang="en-US" dirty="0" smtClean="0">
                <a:solidFill>
                  <a:schemeClr val="tx1"/>
                </a:solidFill>
              </a:rPr>
              <a:t> = substance produced by the breakdown of red blood cells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baby may be producing too much or the liver may not be able to remove it fast enough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Phototherapy</a:t>
            </a:r>
            <a:r>
              <a:rPr lang="en-US" dirty="0" smtClean="0">
                <a:solidFill>
                  <a:schemeClr val="tx1"/>
                </a:solidFill>
              </a:rPr>
              <a:t> = use of ultraviolet light to treat jaundice</a:t>
            </a:r>
          </a:p>
          <a:p>
            <a:pPr>
              <a:buNone/>
            </a:pPr>
            <a:r>
              <a:rPr lang="en-US" dirty="0" smtClean="0"/>
              <a:t>                          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kidshealth.org/parent/pregnancy_center/newborn_care/images_86443/1049311006403.jaundiceBAB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4114800" cy="3446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Feeding p198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Babies lose weight during first few days of life but gain it back later.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By day 3 or 4, breast-feeding mothers begin producing more milk.</a:t>
            </a:r>
          </a:p>
          <a:p>
            <a:pPr>
              <a:buNone/>
            </a:pPr>
            <a:r>
              <a:rPr lang="en-US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Beginning of Labor p179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Lightening</a:t>
            </a:r>
            <a:r>
              <a:rPr lang="en-US" dirty="0" smtClean="0">
                <a:solidFill>
                  <a:schemeClr val="tx1"/>
                </a:solidFill>
              </a:rPr>
              <a:t> = occurs when the baby settles deep in the pelvis near the time of birth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Pressure on the upper abdomen is reduced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“dropped”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Occurs days or weeks before labor –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pregnancy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Occurs just before labor – 2</a:t>
            </a:r>
            <a:r>
              <a:rPr lang="en-US" baseline="30000" dirty="0" smtClean="0">
                <a:solidFill>
                  <a:schemeClr val="tx1"/>
                </a:solidFill>
              </a:rPr>
              <a:t>nd</a:t>
            </a:r>
            <a:r>
              <a:rPr lang="en-US" dirty="0" smtClean="0">
                <a:solidFill>
                  <a:schemeClr val="tx1"/>
                </a:solidFill>
              </a:rPr>
              <a:t> + pregnancy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http://themoontree.webs.com/lighten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909" y="3743808"/>
            <a:ext cx="3581400" cy="3093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Feeding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Lactation Consultants</a:t>
            </a:r>
            <a:r>
              <a:rPr lang="en-US" dirty="0" smtClean="0">
                <a:solidFill>
                  <a:schemeClr val="tx1"/>
                </a:solidFill>
              </a:rPr>
              <a:t> = professional breast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Show mothers how to encourage adequate milk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How to position babies properly so that they can nurse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During the first few days, babies may be too sleepy to eat.  Unwrap them to expose them to the air in the room.  It provides enough stimulation to wake them.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Rooming-In p198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Baby remains with the mother the entire hospital stay.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Advantages:  one main caregiver so they usually cry less and mother gets more rest.  Parents learn how to care for them quicker.</a:t>
            </a:r>
          </a:p>
          <a:p>
            <a:pPr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Partial rooming-in </a:t>
            </a:r>
            <a:r>
              <a:rPr lang="en-US" dirty="0" smtClean="0">
                <a:solidFill>
                  <a:schemeClr val="tx1"/>
                </a:solidFill>
              </a:rPr>
              <a:t>= baby stays in the nursery part of the time.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Legal Documents p198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Birth certificate form completed and is sent to the </a:t>
            </a:r>
            <a:r>
              <a:rPr lang="en-US" dirty="0" err="1" smtClean="0">
                <a:solidFill>
                  <a:schemeClr val="tx1"/>
                </a:solidFill>
              </a:rPr>
              <a:t>gov’t</a:t>
            </a:r>
            <a:r>
              <a:rPr lang="en-US" dirty="0" smtClean="0">
                <a:solidFill>
                  <a:schemeClr val="tx1"/>
                </a:solidFill>
              </a:rPr>
              <a:t> office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Social Security # - get one in the first year.  </a:t>
            </a:r>
            <a:r>
              <a:rPr lang="en-US" dirty="0" err="1" smtClean="0">
                <a:solidFill>
                  <a:schemeClr val="tx1"/>
                </a:solidFill>
              </a:rPr>
              <a:t>Hosptial</a:t>
            </a:r>
            <a:r>
              <a:rPr lang="en-US" dirty="0" smtClean="0">
                <a:solidFill>
                  <a:schemeClr val="tx1"/>
                </a:solidFill>
              </a:rPr>
              <a:t> may give you a form.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Premature Babies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Most stay in a NICU (neonatal intensive-care unit)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Stay till internal organs develop and function independently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Tube fed because lack ability coordinate ability to suck and swallow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Breathing machine if lungs aren’t mature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Premature Babies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Increased risks: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Developmental delays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Cerebral palsy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Respiratory distress syndrome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Transient </a:t>
            </a:r>
            <a:r>
              <a:rPr lang="en-US" dirty="0" err="1" smtClean="0">
                <a:solidFill>
                  <a:schemeClr val="tx1"/>
                </a:solidFill>
              </a:rPr>
              <a:t>tachypnea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Pneumonia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Bradycardia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Apnea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Anemia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Sepsis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sz="3200" b="1" dirty="0" smtClean="0"/>
              <a:t>Premature Babies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Preemies go home when: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Able to breathe on own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Drink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Maintain a steady body temp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Maintain a weight of 5 or more pounds</a:t>
            </a:r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more premature the baby is, the more risks they face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chemeClr val="tx1"/>
                </a:solidFill>
              </a:rPr>
              <a:t>Complications Premature Babies Face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Find out what your assigned term means and share with class.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Postnatal Care of the Mother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Postnatal Period </a:t>
            </a:r>
            <a:r>
              <a:rPr lang="en-US" dirty="0" smtClean="0">
                <a:solidFill>
                  <a:schemeClr val="tx1"/>
                </a:solidFill>
              </a:rPr>
              <a:t>= after birth of child	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Physical Needs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Rest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Sleep interrupted by hormonal changes and feedings)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Exercise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Stretching and walking short distances help lose weight and feel more energetic.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Good nutrition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Breast-feeding mothers are hungrier and need 300 more calories/day and need to drink more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Medical checkups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4 to 6 weeks have a postnatal checkup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Emotional Needs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Confusion a few days after birth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Mood swings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“Baby Blues” are common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Cry for no reason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Feel irritable, lonely, anxious, or sad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Postpartum Depression</a:t>
            </a:r>
            <a:r>
              <a:rPr lang="en-US" dirty="0" smtClean="0">
                <a:solidFill>
                  <a:schemeClr val="tx1"/>
                </a:solidFill>
              </a:rPr>
              <a:t> =blues don’t go away.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Sad or crying a lot, no energy, being overly anxious, little interest in the baby, and thinking of causing harm.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Early Signs of Labor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Show or Bloody Show</a:t>
            </a:r>
            <a:r>
              <a:rPr lang="en-US" dirty="0" smtClean="0">
                <a:solidFill>
                  <a:schemeClr val="tx1"/>
                </a:solidFill>
              </a:rPr>
              <a:t> = few drops of blood or pinkish vaginal stain that occurs when the mucus plug at the uterus dissolves.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May occur a few days before birth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Mucus plug seals the cervix and prevents bacteria from moving into the uterus</a:t>
            </a:r>
          </a:p>
          <a:p>
            <a:pPr lvl="1"/>
            <a:r>
              <a:rPr lang="en-US" sz="2000" b="1" dirty="0" smtClean="0">
                <a:solidFill>
                  <a:schemeClr val="tx1"/>
                </a:solidFill>
              </a:rPr>
              <a:t>Cervix</a:t>
            </a:r>
            <a:r>
              <a:rPr lang="en-US" sz="2000" dirty="0" smtClean="0">
                <a:solidFill>
                  <a:schemeClr val="tx1"/>
                </a:solidFill>
              </a:rPr>
              <a:t> = lower part of the uterus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Early Signs of Labor Cont.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Water breaks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Amniotic sac breaks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May be a trickle or gush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Occurs immediately before birth  - 24 to 48 hrs – get to hospital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Need to get to doc to prevent baby from getting infection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Note time, color and odor of fluid, call doc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blogs.babble.com/being-pregnant/files/2011/07/Screen-shot-2011-07-31-at-6.24.39-P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66" y="1828800"/>
            <a:ext cx="47244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 sz="3600" b="1" dirty="0" smtClean="0"/>
              <a:t>Early Signs of Labor Cont.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</a:rPr>
              <a:t>Contractions </a:t>
            </a:r>
            <a:r>
              <a:rPr lang="en-US" dirty="0" smtClean="0">
                <a:solidFill>
                  <a:schemeClr val="tx1"/>
                </a:solidFill>
              </a:rPr>
              <a:t>= tightening and releasing of the muscles of the uterus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When the uterus contracts, it shortens and closes, pushing the fetus against the cervix; then relaxes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As you get closer to delivery the relaxing time is shorter</a:t>
            </a: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tx1"/>
                </a:solidFill>
              </a:rPr>
              <a:t>	After the birth of the baby the placenta is expelled by a contraction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http://www.allinahealth.org/ac/pregcc.nsf/page/Timing-Contractions.gif/$FILE/Timing-Contractions.gif?OpenElem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05200"/>
            <a:ext cx="48006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sz="3600" b="1" dirty="0" smtClean="0"/>
              <a:t>Braxton Hicks Contractions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Practice contractions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Not real labor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Can occur in 2</a:t>
            </a:r>
            <a:r>
              <a:rPr lang="en-US" baseline="30000" dirty="0" smtClean="0">
                <a:solidFill>
                  <a:schemeClr val="tx1"/>
                </a:solidFill>
              </a:rPr>
              <a:t>nd</a:t>
            </a:r>
            <a:r>
              <a:rPr lang="en-US" dirty="0" smtClean="0">
                <a:solidFill>
                  <a:schemeClr val="tx1"/>
                </a:solidFill>
              </a:rPr>
              <a:t> trimester but usually in the 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Factors that seem related to these =activity and dehydration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If they go away after moving around, they </a:t>
            </a:r>
            <a:r>
              <a:rPr lang="en-US" dirty="0" smtClean="0"/>
              <a:t>are probably</a:t>
            </a:r>
            <a:endParaRPr lang="en-US" dirty="0"/>
          </a:p>
        </p:txBody>
      </p:sp>
      <p:pic>
        <p:nvPicPr>
          <p:cNvPr id="4" name="Picture 3" descr="http://www.countdownmypregnancy.com/res/img/charts_symptoms/cmp-symptoms-chart-2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800600" cy="38223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600" b="1" dirty="0" smtClean="0"/>
              <a:t>Fetal Monitoring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Watching the baby’s heart rate for indicators of stress is done during labor and birth.  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Ultra sound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Fetoscopes</a:t>
            </a:r>
            <a:r>
              <a:rPr lang="en-US" dirty="0" smtClean="0">
                <a:solidFill>
                  <a:schemeClr val="tx1"/>
                </a:solidFill>
              </a:rPr>
              <a:t> = stethoscopes use to monitor the heart rate for short periods of time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Internal Fetal Monitoring </a:t>
            </a:r>
            <a:r>
              <a:rPr lang="en-US" dirty="0" smtClean="0">
                <a:solidFill>
                  <a:schemeClr val="tx1"/>
                </a:solidFill>
              </a:rPr>
              <a:t>- electrode placed on the head of the fetus after the mother’s water has broken.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Telemetry monitoring- </a:t>
            </a:r>
            <a:r>
              <a:rPr lang="en-US" dirty="0" smtClean="0">
                <a:solidFill>
                  <a:schemeClr val="tx1"/>
                </a:solidFill>
              </a:rPr>
              <a:t>uses radio waves to monitor the heartbeat.  The mother wears a transmitter that sends the heartbeat to the nurse’s station.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281</TotalTime>
  <Words>1889</Words>
  <Application>Microsoft Office PowerPoint</Application>
  <PresentationFormat>On-screen Show (4:3)</PresentationFormat>
  <Paragraphs>338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Executive</vt:lpstr>
      <vt:lpstr>Baby’s Arrival </vt:lpstr>
      <vt:lpstr>   Section 6-1 Labor and Birth </vt:lpstr>
      <vt:lpstr>Section 6-1 Labor and Birth </vt:lpstr>
      <vt:lpstr>Beginning of Labor p179 </vt:lpstr>
      <vt:lpstr>Early Signs of Labor </vt:lpstr>
      <vt:lpstr>Early Signs of Labor Cont. </vt:lpstr>
      <vt:lpstr>Early Signs of Labor Cont.</vt:lpstr>
      <vt:lpstr>Braxton Hicks Contractions</vt:lpstr>
      <vt:lpstr>Fetal Monitoring </vt:lpstr>
      <vt:lpstr>Premature Labor </vt:lpstr>
      <vt:lpstr>False Labor p181 </vt:lpstr>
      <vt:lpstr>Inducing Labor p181 </vt:lpstr>
      <vt:lpstr>   Stages of Labor p184  see Figure 6-3 p182-183 </vt:lpstr>
      <vt:lpstr>               Stages of Labor p184 see Figure 6-3 p182-183 </vt:lpstr>
      <vt:lpstr>Stages of Labor p184  see Figure 6-3 p182-183</vt:lpstr>
      <vt:lpstr>Stages of Labor p184  see Figure 6-3 p182-183</vt:lpstr>
      <vt:lpstr>Stages of Labor p184  see Figure 6-3 p182-183</vt:lpstr>
      <vt:lpstr>Cesarean Birth p187 </vt:lpstr>
      <vt:lpstr>Premature Birth p188 </vt:lpstr>
      <vt:lpstr>PowerPoint Presentation</vt:lpstr>
      <vt:lpstr>Section 6-2 The Newborn p190 </vt:lpstr>
      <vt:lpstr>Section 6-2 The Newborn p190</vt:lpstr>
      <vt:lpstr>Arrival </vt:lpstr>
      <vt:lpstr>Arrival Cont.</vt:lpstr>
      <vt:lpstr>How Does the Newborn Look? P191 </vt:lpstr>
      <vt:lpstr>How Does the Newborn Look? P191 </vt:lpstr>
      <vt:lpstr>How Does the Newborn Look? P191 </vt:lpstr>
      <vt:lpstr>How Does the Newborn Look? P191 </vt:lpstr>
      <vt:lpstr>How Does the Newborn Look? P191 </vt:lpstr>
      <vt:lpstr>How Does the Newborn Look? P191</vt:lpstr>
      <vt:lpstr>Testing the Newborn p193 </vt:lpstr>
      <vt:lpstr>Testing the Newborn p193 </vt:lpstr>
      <vt:lpstr>Section 6-3 The Postnatal Period p195 </vt:lpstr>
      <vt:lpstr>Section 6-3 The Postnatal Period p195 </vt:lpstr>
      <vt:lpstr>Bonding</vt:lpstr>
      <vt:lpstr>Bonding</vt:lpstr>
      <vt:lpstr>PowerPoint Presentation</vt:lpstr>
      <vt:lpstr>PowerPoint Presentation</vt:lpstr>
      <vt:lpstr>Feeding p198 </vt:lpstr>
      <vt:lpstr>Feeding</vt:lpstr>
      <vt:lpstr>Rooming-In p198 </vt:lpstr>
      <vt:lpstr>Legal Documents p198 </vt:lpstr>
      <vt:lpstr>Premature Babies </vt:lpstr>
      <vt:lpstr>Premature Babies</vt:lpstr>
      <vt:lpstr>Premature Babies</vt:lpstr>
      <vt:lpstr>Assignment</vt:lpstr>
      <vt:lpstr>Postnatal Care of the Mother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Baby’s Arrival</dc:title>
  <dc:creator>Brenda Adcock</dc:creator>
  <cp:lastModifiedBy>Chris Rivet</cp:lastModifiedBy>
  <cp:revision>18</cp:revision>
  <dcterms:created xsi:type="dcterms:W3CDTF">2006-08-16T00:00:00Z</dcterms:created>
  <dcterms:modified xsi:type="dcterms:W3CDTF">2015-03-31T20:19:33Z</dcterms:modified>
</cp:coreProperties>
</file>